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4"/>
  </p:notesMasterIdLst>
  <p:sldIdLst>
    <p:sldId id="256" r:id="rId2"/>
    <p:sldId id="272" r:id="rId3"/>
    <p:sldId id="273" r:id="rId4"/>
    <p:sldId id="262" r:id="rId5"/>
    <p:sldId id="263" r:id="rId6"/>
    <p:sldId id="264" r:id="rId7"/>
    <p:sldId id="265" r:id="rId8"/>
    <p:sldId id="274" r:id="rId9"/>
    <p:sldId id="269" r:id="rId10"/>
    <p:sldId id="270" r:id="rId11"/>
    <p:sldId id="271" r:id="rId12"/>
    <p:sldId id="276" r:id="rId13"/>
    <p:sldId id="277" r:id="rId14"/>
    <p:sldId id="317" r:id="rId15"/>
    <p:sldId id="314" r:id="rId16"/>
    <p:sldId id="318" r:id="rId17"/>
    <p:sldId id="316" r:id="rId18"/>
    <p:sldId id="279" r:id="rId19"/>
    <p:sldId id="280" r:id="rId20"/>
    <p:sldId id="306" r:id="rId21"/>
    <p:sldId id="307" r:id="rId22"/>
    <p:sldId id="308" r:id="rId23"/>
    <p:sldId id="281" r:id="rId24"/>
    <p:sldId id="282" r:id="rId25"/>
    <p:sldId id="315" r:id="rId26"/>
    <p:sldId id="284" r:id="rId27"/>
    <p:sldId id="309" r:id="rId28"/>
    <p:sldId id="287" r:id="rId29"/>
    <p:sldId id="311" r:id="rId30"/>
    <p:sldId id="288" r:id="rId31"/>
    <p:sldId id="289" r:id="rId32"/>
    <p:sldId id="290" r:id="rId33"/>
    <p:sldId id="310" r:id="rId34"/>
    <p:sldId id="292" r:id="rId35"/>
    <p:sldId id="293" r:id="rId36"/>
    <p:sldId id="294" r:id="rId37"/>
    <p:sldId id="296" r:id="rId38"/>
    <p:sldId id="297" r:id="rId39"/>
    <p:sldId id="298" r:id="rId40"/>
    <p:sldId id="304" r:id="rId41"/>
    <p:sldId id="302" r:id="rId42"/>
    <p:sldId id="303" r:id="rId43"/>
  </p:sldIdLst>
  <p:sldSz cx="9144000" cy="6858000" type="screen4x3"/>
  <p:notesSz cx="6858000" cy="9144000"/>
  <p:defaultTextStyle>
    <a:defPPr>
      <a:defRPr lang="es-ES"/>
    </a:defPPr>
    <a:lvl1pPr algn="l" rtl="0" eaLnBrk="0" fontAlgn="base" hangingPunct="0">
      <a:spcBef>
        <a:spcPct val="0"/>
      </a:spcBef>
      <a:spcAft>
        <a:spcPct val="0"/>
      </a:spcAft>
      <a:defRPr sz="1600" kern="1200">
        <a:solidFill>
          <a:schemeClr val="tx1"/>
        </a:solidFill>
        <a:latin typeface="Arial" charset="0"/>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3399FF"/>
    <a:srgbClr val="3333CC"/>
    <a:srgbClr val="FFCC00"/>
    <a:srgbClr val="A50021"/>
    <a:srgbClr val="CC0000"/>
    <a:srgbClr val="99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08" autoAdjust="0"/>
    <p:restoredTop sz="94660"/>
  </p:normalViewPr>
  <p:slideViewPr>
    <p:cSldViewPr>
      <p:cViewPr varScale="1">
        <p:scale>
          <a:sx n="74" d="100"/>
          <a:sy n="74" d="100"/>
        </p:scale>
        <p:origin x="-105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651681F8-B52F-4F16-9B86-A88FEB5AC3B9}" type="datetimeFigureOut">
              <a:rPr lang="es-ES_tradnl"/>
              <a:pPr>
                <a:defRPr/>
              </a:pPr>
              <a:t>31/05/2009</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_tradnl"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_tradnl"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789E27A8-4CFB-4417-A417-77B5BD4C3EBE}"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450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82EBEE3-4504-4E27-9CF5-5D5302AA5CBF}" type="slidenum">
              <a:rPr lang="es-ES_tradnl"/>
              <a:pPr/>
              <a:t>1</a:t>
            </a:fld>
            <a:endParaRPr lang="es-ES_trad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427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542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E54032A-1A38-4122-8AA3-20B2DE531490}" type="slidenum">
              <a:rPr lang="es-ES_tradnl"/>
              <a:pPr/>
              <a:t>10</a:t>
            </a:fld>
            <a:endParaRPr lang="es-ES_trad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553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2AD8233-85DA-41DD-9FEE-32D621B17D0B}" type="slidenum">
              <a:rPr lang="es-ES_tradnl"/>
              <a:pPr/>
              <a:t>11</a:t>
            </a:fld>
            <a:endParaRPr lang="es-ES_trad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563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ADC518-A339-4BE5-8E6A-43C4568A022F}" type="slidenum">
              <a:rPr lang="es-ES_tradnl"/>
              <a:pPr/>
              <a:t>12</a:t>
            </a:fld>
            <a:endParaRPr lang="es-ES_trad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573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C32F14-9EE0-4E66-81E8-45BDD90A29C2}" type="slidenum">
              <a:rPr lang="es-ES_tradnl"/>
              <a:pPr/>
              <a:t>13</a:t>
            </a:fld>
            <a:endParaRPr lang="es-ES_trad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445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104452"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2150AA6D-4FDA-469B-90BC-AC990A3D363A}" type="slidenum">
              <a:rPr lang="es-ES_tradnl" sz="1200"/>
              <a:pPr algn="r"/>
              <a:t>14</a:t>
            </a:fld>
            <a:endParaRPr lang="es-ES_tradnl"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TextEdit="1"/>
          </p:cNvSpPr>
          <p:nvPr>
            <p:ph type="sldImg"/>
          </p:nvPr>
        </p:nvSpPr>
        <p:spPr bwMode="auto">
          <a:noFill/>
          <a:ln>
            <a:solidFill>
              <a:srgbClr val="000000"/>
            </a:solidFill>
            <a:miter lim="800000"/>
            <a:headEnd/>
            <a:tailEnd/>
          </a:ln>
        </p:spPr>
      </p:sp>
      <p:sp>
        <p:nvSpPr>
          <p:cNvPr id="99331" name="Rectangle 3"/>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614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23ED08-A14B-493E-A1D5-4127D9CB938E}" type="slidenum">
              <a:rPr lang="es-ES_tradnl"/>
              <a:pPr/>
              <a:t>18</a:t>
            </a:fld>
            <a:endParaRPr lang="es-ES_trad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624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F60BF9-3329-428C-9EC5-A0032FEA8592}" type="slidenum">
              <a:rPr lang="es-ES_tradnl"/>
              <a:pPr/>
              <a:t>19</a:t>
            </a:fld>
            <a:endParaRPr lang="es-ES_trad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634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706307C-536F-4476-9B4B-67BC3EA3D202}" type="slidenum">
              <a:rPr lang="es-ES_tradnl"/>
              <a:pPr/>
              <a:t>20</a:t>
            </a:fld>
            <a:endParaRPr lang="es-ES_trad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645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D3ADCDA-2890-45E6-982F-21A9ED8CADE8}" type="slidenum">
              <a:rPr lang="es-ES_tradnl"/>
              <a:pPr/>
              <a:t>21</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460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5C5A6E-7A5C-4D3B-A02B-C3AB7E8916E4}" type="slidenum">
              <a:rPr lang="es-ES_tradnl"/>
              <a:pPr/>
              <a:t>2</a:t>
            </a:fld>
            <a:endParaRPr lang="es-ES_trad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655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10F7AD-231A-4AB3-97F8-A5689002FA0D}" type="slidenum">
              <a:rPr lang="es-ES_tradnl"/>
              <a:pPr/>
              <a:t>22</a:t>
            </a:fld>
            <a:endParaRPr lang="es-ES_trad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665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BFBD8DA-C5E9-47E5-9BED-811D1D3295BC}" type="slidenum">
              <a:rPr lang="es-ES_tradnl"/>
              <a:pPr/>
              <a:t>23</a:t>
            </a:fld>
            <a:endParaRPr lang="es-ES_trad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675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7854EF-DC3B-4344-8323-B05F9B388F3E}" type="slidenum">
              <a:rPr lang="es-ES_tradnl"/>
              <a:pPr/>
              <a:t>24</a:t>
            </a:fld>
            <a:endParaRPr lang="es-ES_trad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137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101380"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28986891-FF24-4B28-BACA-9C9D2EFDEE1F}" type="slidenum">
              <a:rPr lang="es-ES_tradnl" sz="1200"/>
              <a:pPr algn="r"/>
              <a:t>25</a:t>
            </a:fld>
            <a:endParaRPr lang="es-ES_tradnl"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86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686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F0F7013-97D3-45DB-A9E2-A9F7D8293FE9}" type="slidenum">
              <a:rPr lang="es-ES_tradnl"/>
              <a:pPr/>
              <a:t>26</a:t>
            </a:fld>
            <a:endParaRPr lang="es-ES_tradn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963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696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96B47D2-8379-4D00-8B15-7CB1A7A17EE7}" type="slidenum">
              <a:rPr lang="es-ES_tradnl"/>
              <a:pPr/>
              <a:t>27</a:t>
            </a:fld>
            <a:endParaRPr lang="es-ES_tradn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065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706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CDBCA7-AF8F-4549-B815-6C34C5DAF941}" type="slidenum">
              <a:rPr lang="es-ES_tradnl"/>
              <a:pPr/>
              <a:t>28</a:t>
            </a:fld>
            <a:endParaRPr lang="es-ES_tradn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168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716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112B920-F622-46C4-8791-A3E1E684511A}" type="slidenum">
              <a:rPr lang="es-ES_tradnl"/>
              <a:pPr/>
              <a:t>29</a:t>
            </a:fld>
            <a:endParaRPr lang="es-ES_tradn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270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727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14B99F-EBBC-4483-98F4-DDB194AE3AD7}" type="slidenum">
              <a:rPr lang="es-ES_tradnl"/>
              <a:pPr/>
              <a:t>30</a:t>
            </a:fld>
            <a:endParaRPr lang="es-ES_tradnl"/>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373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737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610743B-0727-4618-A816-5484E5F94FDF}" type="slidenum">
              <a:rPr lang="es-ES_tradnl"/>
              <a:pPr/>
              <a:t>31</a:t>
            </a:fld>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471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65BF505-C8E2-4AD2-87BA-B63AA304BEB4}" type="slidenum">
              <a:rPr lang="es-ES_tradnl"/>
              <a:pPr/>
              <a:t>3</a:t>
            </a:fld>
            <a:endParaRPr lang="es-ES_tradnl"/>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475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747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8FBDFE7-483D-4E08-8F3B-48B651AFA412}" type="slidenum">
              <a:rPr lang="es-ES_tradnl"/>
              <a:pPr/>
              <a:t>32</a:t>
            </a:fld>
            <a:endParaRPr lang="es-ES_tradnl"/>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757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760168-A166-45D7-9175-AF7DF9BA5A18}" type="slidenum">
              <a:rPr lang="es-ES_tradnl"/>
              <a:pPr/>
              <a:t>33</a:t>
            </a:fld>
            <a:endParaRPr lang="es-ES_tradnl"/>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680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768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509ACC8-3DF2-4AA7-BF00-54E3F3AA395D}" type="slidenum">
              <a:rPr lang="es-ES_tradnl"/>
              <a:pPr/>
              <a:t>34</a:t>
            </a:fld>
            <a:endParaRPr lang="es-ES_tradnl"/>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78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778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02F7328-2CD6-4F49-8703-4940BC278671}" type="slidenum">
              <a:rPr lang="es-ES_tradnl"/>
              <a:pPr/>
              <a:t>35</a:t>
            </a:fld>
            <a:endParaRPr lang="es-ES_tradnl"/>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885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788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8F59FE-366D-448D-9F7D-A51993FDAB11}" type="slidenum">
              <a:rPr lang="es-ES_tradnl"/>
              <a:pPr/>
              <a:t>36</a:t>
            </a:fld>
            <a:endParaRPr lang="es-ES_tradnl"/>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798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EA31453-D0CD-4452-A19A-1DBE92F95EB2}" type="slidenum">
              <a:rPr lang="es-ES_tradnl"/>
              <a:pPr/>
              <a:t>37</a:t>
            </a:fld>
            <a:endParaRPr lang="es-ES_tradnl"/>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809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269A57-D31E-4572-9D71-83DB2FC25959}" type="slidenum">
              <a:rPr lang="es-ES_tradnl"/>
              <a:pPr/>
              <a:t>38</a:t>
            </a:fld>
            <a:endParaRPr lang="es-ES_tradnl"/>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192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819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F412AA8-FF0F-4376-9235-53585E967750}" type="slidenum">
              <a:rPr lang="es-ES_tradnl"/>
              <a:pPr/>
              <a:t>39</a:t>
            </a:fld>
            <a:endParaRPr lang="es-ES_tradnl"/>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49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849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36280D9-153F-49C5-95F0-0ED45A0182A4}" type="slidenum">
              <a:rPr lang="es-ES_tradnl"/>
              <a:pPr/>
              <a:t>40</a:t>
            </a:fld>
            <a:endParaRPr lang="es-ES_tradnl"/>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294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829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317A101-7558-48F1-AD0A-2C6E3EF568B7}" type="slidenum">
              <a:rPr lang="es-ES_tradnl"/>
              <a:pPr/>
              <a:t>41</a:t>
            </a:fld>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813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481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DAEAEA6-F89B-4F42-9277-44804EC54C0D}" type="slidenum">
              <a:rPr lang="es-ES_tradnl"/>
              <a:pPr/>
              <a:t>4</a:t>
            </a:fld>
            <a:endParaRPr lang="es-ES_tradnl"/>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397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839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DBF351-1C33-4075-81C5-F264207C0420}" type="slidenum">
              <a:rPr lang="es-ES_tradnl"/>
              <a:pPr/>
              <a:t>42</a:t>
            </a:fld>
            <a:endParaRPr 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915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491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2A9A21-0E34-43E4-B314-48F0E67E7C83}" type="slidenum">
              <a:rPr lang="es-ES_tradnl"/>
              <a:pPr/>
              <a:t>5</a:t>
            </a:fld>
            <a:endParaRPr lang="es-ES_trad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017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501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0AE304-BB61-40D1-A978-6E8CD0FB5F62}" type="slidenum">
              <a:rPr lang="es-ES_tradnl"/>
              <a:pPr/>
              <a:t>6</a:t>
            </a:fld>
            <a:endParaRPr lang="es-ES_trad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120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512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F33969-65DB-4BAE-9F9D-8B7412FA1C83}" type="slidenum">
              <a:rPr lang="es-ES_tradnl"/>
              <a:pPr/>
              <a:t>7</a:t>
            </a:fld>
            <a:endParaRPr lang="es-ES_trad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A63BE5-2347-4F04-8C5A-27DECE0710BD}" type="slidenum">
              <a:rPr lang="es-ES_tradnl"/>
              <a:pPr/>
              <a:t>8</a:t>
            </a:fld>
            <a:endParaRPr lang="es-ES_trad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
        <p:nvSpPr>
          <p:cNvPr id="532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3B54AC-E12C-40B8-AB8A-C6AAA6BF9497}" type="slidenum">
              <a:rPr lang="es-ES_tradnl"/>
              <a:pPr/>
              <a:t>9</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es-ES_tradnl"/>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es-ES_tradnl"/>
          </a:p>
        </p:txBody>
      </p:sp>
      <p:sp>
        <p:nvSpPr>
          <p:cNvPr id="66562" name="Rectangle 2"/>
          <p:cNvSpPr>
            <a:spLocks noGrp="1" noChangeArrowheads="1"/>
          </p:cNvSpPr>
          <p:nvPr>
            <p:ph type="ctrTitle"/>
          </p:nvPr>
        </p:nvSpPr>
        <p:spPr>
          <a:xfrm>
            <a:off x="914400" y="1524000"/>
            <a:ext cx="7623175" cy="1752600"/>
          </a:xfrm>
        </p:spPr>
        <p:txBody>
          <a:bodyPr/>
          <a:lstStyle>
            <a:lvl1pPr>
              <a:defRPr/>
            </a:lvl1pPr>
          </a:lstStyle>
          <a:p>
            <a:r>
              <a:rPr lang="es-ES" altLang="en-US"/>
              <a:t>Haga clic para cambiar el estilo de título	</a:t>
            </a:r>
          </a:p>
        </p:txBody>
      </p:sp>
      <p:sp>
        <p:nvSpPr>
          <p:cNvPr id="66563" name="Rectangle 3"/>
          <p:cNvSpPr>
            <a:spLocks noGrp="1" noChangeArrowheads="1"/>
          </p:cNvSpPr>
          <p:nvPr>
            <p:ph type="subTitle" idx="1"/>
          </p:nvPr>
        </p:nvSpPr>
        <p:spPr>
          <a:xfrm>
            <a:off x="1981200" y="3962400"/>
            <a:ext cx="6553200" cy="1752600"/>
          </a:xfrm>
        </p:spPr>
        <p:txBody>
          <a:bodyPr/>
          <a:lstStyle>
            <a:lvl1pPr marL="0" indent="0" algn="ctr">
              <a:buFont typeface="Wingdings" pitchFamily="2" charset="2"/>
              <a:buNone/>
              <a:defRPr/>
            </a:lvl1pPr>
          </a:lstStyle>
          <a:p>
            <a:r>
              <a:rPr lang="es-ES" altLang="en-US"/>
              <a:t>Haga clic para modificar el estilo de subtítulo del patrón</a:t>
            </a:r>
          </a:p>
        </p:txBody>
      </p:sp>
      <p:sp>
        <p:nvSpPr>
          <p:cNvPr id="6" name="Rectangle 4"/>
          <p:cNvSpPr>
            <a:spLocks noGrp="1" noChangeArrowheads="1"/>
          </p:cNvSpPr>
          <p:nvPr>
            <p:ph type="dt" sz="half" idx="10"/>
          </p:nvPr>
        </p:nvSpPr>
        <p:spPr/>
        <p:txBody>
          <a:bodyPr/>
          <a:lstStyle>
            <a:lvl1pPr>
              <a:defRPr smtClean="0"/>
            </a:lvl1pPr>
          </a:lstStyle>
          <a:p>
            <a:pPr>
              <a:defRPr/>
            </a:pPr>
            <a:endParaRPr lang="es-E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smtClean="0"/>
            </a:lvl1pPr>
          </a:lstStyle>
          <a:p>
            <a:pPr>
              <a:defRPr/>
            </a:pPr>
            <a:endParaRPr lang="es-ES" altLang="en-US"/>
          </a:p>
        </p:txBody>
      </p:sp>
      <p:sp>
        <p:nvSpPr>
          <p:cNvPr id="8" name="Rectangle 6"/>
          <p:cNvSpPr>
            <a:spLocks noGrp="1" noChangeArrowheads="1"/>
          </p:cNvSpPr>
          <p:nvPr>
            <p:ph type="sldNum" sz="quarter" idx="12"/>
          </p:nvPr>
        </p:nvSpPr>
        <p:spPr/>
        <p:txBody>
          <a:bodyPr/>
          <a:lstStyle>
            <a:lvl1pPr>
              <a:defRPr smtClean="0"/>
            </a:lvl1pPr>
          </a:lstStyle>
          <a:p>
            <a:pPr>
              <a:defRPr/>
            </a:pPr>
            <a:fld id="{C95B80AB-D977-47F3-BFF0-F71EC347F944}" type="slidenum">
              <a:rPr lang="es-ES" altLang="en-US"/>
              <a:pPr>
                <a:defRPr/>
              </a:pPr>
              <a:t>‹Nº›</a:t>
            </a:fld>
            <a:endParaRPr lang="es-E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68E258B-6722-4FB6-BB78-DA90F7DBC732}" type="slidenum">
              <a:rPr lang="es-ES" altLang="en-US"/>
              <a:pPr>
                <a:defRPr/>
              </a:pPr>
              <a:t>‹Nº›</a:t>
            </a:fld>
            <a:endParaRPr lang="es-E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C25E9C6-EA16-4481-A814-0542E600AF18}" type="slidenum">
              <a:rPr lang="es-ES" altLang="en-US"/>
              <a:pPr>
                <a:defRPr/>
              </a:pPr>
              <a:t>‹Nº›</a:t>
            </a:fld>
            <a:endParaRPr lang="es-E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D9EE5C2-0FEF-4855-9A78-200DC5A90891}" type="slidenum">
              <a:rPr lang="es-ES" altLang="en-US"/>
              <a:pPr>
                <a:defRPr/>
              </a:pPr>
              <a:t>‹Nº›</a:t>
            </a:fld>
            <a:endParaRPr lang="es-E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A3FB212-2B26-404F-8B7C-4DB76503192B}" type="slidenum">
              <a:rPr lang="es-ES" altLang="en-US"/>
              <a:pPr>
                <a:defRPr/>
              </a:pPr>
              <a:t>‹Nº›</a:t>
            </a:fld>
            <a:endParaRPr lang="es-E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8431445E-A785-4DA7-B661-61C0736E52F5}" type="slidenum">
              <a:rPr lang="es-ES" altLang="en-US"/>
              <a:pPr>
                <a:defRPr/>
              </a:pPr>
              <a:t>‹Nº›</a:t>
            </a:fld>
            <a:endParaRPr lang="es-E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9" name="Rectangle 6"/>
          <p:cNvSpPr>
            <a:spLocks noGrp="1" noChangeArrowheads="1"/>
          </p:cNvSpPr>
          <p:nvPr>
            <p:ph type="sldNum" sz="quarter" idx="12"/>
          </p:nvPr>
        </p:nvSpPr>
        <p:spPr>
          <a:ln/>
        </p:spPr>
        <p:txBody>
          <a:bodyPr/>
          <a:lstStyle>
            <a:lvl1pPr>
              <a:defRPr/>
            </a:lvl1pPr>
          </a:lstStyle>
          <a:p>
            <a:pPr>
              <a:defRPr/>
            </a:pPr>
            <a:fld id="{FD083E16-5C8C-46DE-9171-41BE98CBB5B4}" type="slidenum">
              <a:rPr lang="es-ES" altLang="en-US"/>
              <a:pPr>
                <a:defRPr/>
              </a:pPr>
              <a:t>‹Nº›</a:t>
            </a:fld>
            <a:endParaRPr lang="es-E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5" name="Rectangle 6"/>
          <p:cNvSpPr>
            <a:spLocks noGrp="1" noChangeArrowheads="1"/>
          </p:cNvSpPr>
          <p:nvPr>
            <p:ph type="sldNum" sz="quarter" idx="12"/>
          </p:nvPr>
        </p:nvSpPr>
        <p:spPr>
          <a:ln/>
        </p:spPr>
        <p:txBody>
          <a:bodyPr/>
          <a:lstStyle>
            <a:lvl1pPr>
              <a:defRPr/>
            </a:lvl1pPr>
          </a:lstStyle>
          <a:p>
            <a:pPr>
              <a:defRPr/>
            </a:pPr>
            <a:fld id="{3611F9F9-B351-4CD2-816C-9DA53B43B68B}" type="slidenum">
              <a:rPr lang="es-ES" altLang="en-US"/>
              <a:pPr>
                <a:defRPr/>
              </a:pPr>
              <a:t>‹Nº›</a:t>
            </a:fld>
            <a:endParaRPr lang="es-E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4" name="Rectangle 6"/>
          <p:cNvSpPr>
            <a:spLocks noGrp="1" noChangeArrowheads="1"/>
          </p:cNvSpPr>
          <p:nvPr>
            <p:ph type="sldNum" sz="quarter" idx="12"/>
          </p:nvPr>
        </p:nvSpPr>
        <p:spPr>
          <a:ln/>
        </p:spPr>
        <p:txBody>
          <a:bodyPr/>
          <a:lstStyle>
            <a:lvl1pPr>
              <a:defRPr/>
            </a:lvl1pPr>
          </a:lstStyle>
          <a:p>
            <a:pPr>
              <a:defRPr/>
            </a:pPr>
            <a:fld id="{9620AB53-548D-4BA6-BD0F-7171E908810A}" type="slidenum">
              <a:rPr lang="es-ES" altLang="en-US"/>
              <a:pPr>
                <a:defRPr/>
              </a:pPr>
              <a:t>‹Nº›</a:t>
            </a:fld>
            <a:endParaRPr lang="es-E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05724C0-5A73-4B8E-9D88-5DD76C0B030C}" type="slidenum">
              <a:rPr lang="es-ES" altLang="en-US"/>
              <a:pPr>
                <a:defRPr/>
              </a:pPr>
              <a:t>‹Nº›</a:t>
            </a:fld>
            <a:endParaRPr lang="es-E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4B95014D-328F-4621-9AAD-B00143BA05C3}" type="slidenum">
              <a:rPr lang="es-ES" altLang="en-US"/>
              <a:pPr>
                <a:defRPr/>
              </a:pPr>
              <a:t>‹Nº›</a:t>
            </a:fld>
            <a:endParaRPr lang="es-E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5002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6554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atin typeface="+mj-lt"/>
              </a:defRPr>
            </a:lvl1pPr>
          </a:lstStyle>
          <a:p>
            <a:pPr>
              <a:defRPr/>
            </a:pPr>
            <a:endParaRPr lang="es-ES" altLang="en-US"/>
          </a:p>
        </p:txBody>
      </p:sp>
      <p:sp>
        <p:nvSpPr>
          <p:cNvPr id="6554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latin typeface="+mj-lt"/>
              </a:defRPr>
            </a:lvl1pPr>
          </a:lstStyle>
          <a:p>
            <a:pPr>
              <a:defRPr/>
            </a:pPr>
            <a:endParaRPr lang="es-ES" altLang="en-US"/>
          </a:p>
        </p:txBody>
      </p:sp>
      <p:sp>
        <p:nvSpPr>
          <p:cNvPr id="6554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mj-lt"/>
              </a:defRPr>
            </a:lvl1pPr>
          </a:lstStyle>
          <a:p>
            <a:pPr>
              <a:defRPr/>
            </a:pPr>
            <a:fld id="{59466C97-24D7-4CDA-BD8D-BF8DD99C71C6}" type="slidenum">
              <a:rPr lang="es-ES" altLang="en-US"/>
              <a:pPr>
                <a:defRPr/>
              </a:pPr>
              <a:t>‹Nº›</a:t>
            </a:fld>
            <a:endParaRPr lang="es-ES" altLang="en-US"/>
          </a:p>
        </p:txBody>
      </p:sp>
      <p:sp>
        <p:nvSpPr>
          <p:cNvPr id="6554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es-ES_tradnl"/>
          </a:p>
        </p:txBody>
      </p:sp>
      <p:sp>
        <p:nvSpPr>
          <p:cNvPr id="6554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es-ES_tradnl"/>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charset="0"/>
        </a:defRPr>
      </a:lvl2pPr>
      <a:lvl3pPr algn="l" rtl="0" eaLnBrk="0" fontAlgn="base" hangingPunct="0">
        <a:spcBef>
          <a:spcPct val="0"/>
        </a:spcBef>
        <a:spcAft>
          <a:spcPct val="0"/>
        </a:spcAft>
        <a:defRPr sz="4200">
          <a:solidFill>
            <a:schemeClr val="tx2"/>
          </a:solidFill>
          <a:latin typeface="Garamond" pitchFamily="18" charset="0"/>
          <a:cs typeface="Arial" charset="0"/>
        </a:defRPr>
      </a:lvl3pPr>
      <a:lvl4pPr algn="l" rtl="0" eaLnBrk="0" fontAlgn="base" hangingPunct="0">
        <a:spcBef>
          <a:spcPct val="0"/>
        </a:spcBef>
        <a:spcAft>
          <a:spcPct val="0"/>
        </a:spcAft>
        <a:defRPr sz="4200">
          <a:solidFill>
            <a:schemeClr val="tx2"/>
          </a:solidFill>
          <a:latin typeface="Garamond" pitchFamily="18" charset="0"/>
          <a:cs typeface="Arial" charset="0"/>
        </a:defRPr>
      </a:lvl4pPr>
      <a:lvl5pPr algn="l" rtl="0" eaLnBrk="0" fontAlgn="base" hangingPunct="0">
        <a:spcBef>
          <a:spcPct val="0"/>
        </a:spcBef>
        <a:spcAft>
          <a:spcPct val="0"/>
        </a:spcAft>
        <a:defRPr sz="4200">
          <a:solidFill>
            <a:schemeClr val="tx2"/>
          </a:solidFill>
          <a:latin typeface="Garamond" pitchFamily="18" charset="0"/>
          <a:cs typeface="Arial" charset="0"/>
        </a:defRPr>
      </a:lvl5pPr>
      <a:lvl6pPr marL="457200" algn="l" rtl="0" fontAlgn="base">
        <a:spcBef>
          <a:spcPct val="0"/>
        </a:spcBef>
        <a:spcAft>
          <a:spcPct val="0"/>
        </a:spcAft>
        <a:defRPr sz="4200">
          <a:solidFill>
            <a:schemeClr val="tx2"/>
          </a:solidFill>
          <a:latin typeface="Garamond" pitchFamily="18" charset="0"/>
          <a:cs typeface="Arial" charset="0"/>
        </a:defRPr>
      </a:lvl6pPr>
      <a:lvl7pPr marL="914400" algn="l" rtl="0" fontAlgn="base">
        <a:spcBef>
          <a:spcPct val="0"/>
        </a:spcBef>
        <a:spcAft>
          <a:spcPct val="0"/>
        </a:spcAft>
        <a:defRPr sz="4200">
          <a:solidFill>
            <a:schemeClr val="tx2"/>
          </a:solidFill>
          <a:latin typeface="Garamond" pitchFamily="18" charset="0"/>
          <a:cs typeface="Arial" charset="0"/>
        </a:defRPr>
      </a:lvl7pPr>
      <a:lvl8pPr marL="1371600" algn="l" rtl="0" fontAlgn="base">
        <a:spcBef>
          <a:spcPct val="0"/>
        </a:spcBef>
        <a:spcAft>
          <a:spcPct val="0"/>
        </a:spcAft>
        <a:defRPr sz="4200">
          <a:solidFill>
            <a:schemeClr val="tx2"/>
          </a:solidFill>
          <a:latin typeface="Garamond" pitchFamily="18" charset="0"/>
          <a:cs typeface="Arial" charset="0"/>
        </a:defRPr>
      </a:lvl8pPr>
      <a:lvl9pPr marL="1828800" algn="l" rtl="0" fontAlgn="base">
        <a:spcBef>
          <a:spcPct val="0"/>
        </a:spcBef>
        <a:spcAft>
          <a:spcPct val="0"/>
        </a:spcAft>
        <a:defRPr sz="4200">
          <a:solidFill>
            <a:schemeClr val="tx2"/>
          </a:solidFill>
          <a:latin typeface="Garamond" pitchFamily="18" charset="0"/>
          <a:cs typeface="Arial"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pedritos-home.com/Logo_Cajasur_ok.jpg"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pedritos-home.com/Logo_Cajasur_ok.jp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7.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8.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9.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1.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5.jpeg"/></Relationships>
</file>

<file path=ppt/slides/_rels/slide32.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5.jpeg"/></Relationships>
</file>

<file path=ppt/slides/_rels/slide33.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4.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5.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7" Type="http://schemas.openxmlformats.org/officeDocument/2006/relationships/image" Target="../media/image13.jpe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images.google.es/imgres?imgurl=http://blogs.que.es/blogfiles/triananews/crisis-economica.jpg&amp;imgrefurl=http://blogs.que.es/triananews/2009/2/5/en-boca-tantos-crisis-economica&amp;usg=__LzwIP6EZtBaeSPkzbykA8Kmgp1Y=&amp;h=547&amp;w=547&amp;sz=66&amp;hl=es&amp;start=19&amp;um=1&amp;tbnid=HjBr667ewcYbwM:&amp;tbnh=133&amp;tbnw=133&amp;prev=/images%3Fq%3Dcrisis%2Beconomica%26hl%3Des%26um%3D1" TargetMode="External"/><Relationship Id="rId5" Type="http://schemas.openxmlformats.org/officeDocument/2006/relationships/image" Target="../media/image12.jpeg"/><Relationship Id="rId4" Type="http://schemas.openxmlformats.org/officeDocument/2006/relationships/image" Target="../media/image5.jpeg"/></Relationships>
</file>

<file path=ppt/slides/_rels/slide3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hyperlink" Target="http://www.pedritos-home.com/Logo_Cajasur_ok.jpg" TargetMode="External"/><Relationship Id="rId7" Type="http://schemas.openxmlformats.org/officeDocument/2006/relationships/hyperlink" Target="http://images.google.es/imgres?imgurl=http://www.map.es/prensa/notas_de_prensa/notas/2008/02/20080225/image_es/6.jpg&amp;imgrefurl=http://www.map.es/prensa/notas_de_prensa/notas/2008/02/20080225.html&amp;usg=__Y5-IO6tUuA2l9u3mpSPnAPPpNM4=&amp;h=600&amp;w=800&amp;sz=275&amp;hl=es&amp;start=4&amp;um=1&amp;tbnid=chqTo5PSrgfdbM:&amp;tbnh=107&amp;tbnw=143&amp;prev=/images%3Fq%3DEL%2BESTADO%26hl%3Des%26um%3D1"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hyperlink" Target="http://images.google.es/imgres?imgurl=http://www.josecriado.com/wp-content/uploads/2008/12/boe.gif&amp;imgrefurl=http://www.josecriado.com/actualidad/el-boe-solo-en-internet-desde-2009/&amp;usg=__ucgdnDXY2P6r6aZpd6oCl144hSI=&amp;h=199&amp;w=231&amp;sz=8&amp;hl=es&amp;start=2&amp;um=1&amp;tbnid=Yop_OZgD2udeVM:&amp;tbnh=93&amp;tbnw=108&amp;prev=/images%3Fq%3DBOE%26hl%3Des%26sa%3DN%26um%3D1" TargetMode="External"/><Relationship Id="rId4" Type="http://schemas.openxmlformats.org/officeDocument/2006/relationships/image" Target="../media/image5.jpeg"/></Relationships>
</file>

<file path=ppt/slides/_rels/slide37.xml.rels><?xml version="1.0" encoding="UTF-8" standalone="yes"?>
<Relationships xmlns="http://schemas.openxmlformats.org/package/2006/relationships"><Relationship Id="rId8" Type="http://schemas.openxmlformats.org/officeDocument/2006/relationships/image" Target="../media/image17.jpeg"/><Relationship Id="rId13" Type="http://schemas.openxmlformats.org/officeDocument/2006/relationships/hyperlink" Target="http://images.google.es/imgres?imgurl=http://tessellagrans.files.wordpress.com/2008/02/caja_madrid.jpg&amp;imgrefurl=http://tessellagrans.wordpress.com/2008/02/08/&amp;usg=__pGCmtcmOW2DKpBdT_zI747CbqE8=&amp;h=255&amp;w=453&amp;sz=5&amp;hl=es&amp;start=2&amp;um=1&amp;tbnid=kAzmaCfaZ543IM:&amp;tbnh=71&amp;tbnw=127&amp;prev=/images%3Fq%3Dcaja%2Bmadrid%26hl%3Des%26um%3D1" TargetMode="External"/><Relationship Id="rId18" Type="http://schemas.openxmlformats.org/officeDocument/2006/relationships/image" Target="../media/image22.jpeg"/><Relationship Id="rId3" Type="http://schemas.openxmlformats.org/officeDocument/2006/relationships/hyperlink" Target="http://www.pedritos-home.com/Logo_Cajasur_ok.jpg" TargetMode="External"/><Relationship Id="rId21" Type="http://schemas.openxmlformats.org/officeDocument/2006/relationships/hyperlink" Target="http://images.google.es/imgres?imgurl=http://www.uned.es/ca-bergara/images/kutxa.gif&amp;imgrefurl=http://www.uned.es/ca-bergara/estructura.htm&amp;usg=__cZ1CS18yNUUQsWygMTEWEowqnpo=&amp;h=97&amp;w=383&amp;sz=9&amp;hl=es&amp;start=13&amp;um=1&amp;tbnid=mQeNvbcP41hB7M:&amp;tbnh=31&amp;tbnw=123&amp;prev=/images%3Fq%3Dkutxa%26hl%3Des%26um%3D1" TargetMode="External"/><Relationship Id="rId7" Type="http://schemas.openxmlformats.org/officeDocument/2006/relationships/hyperlink" Target="http://images.google.es/imgres?imgurl=http://www.rankia.com/blog/opiniones/mejores-depositos/mejores-depositos-catalunya.gif&amp;imgrefurl=http://www.rankia.com/blog/mejores-depositos/2009/01/mejores-depositos-1-3-y-6-meses.html&amp;usg=__vS8u4L01cvf_6vBeIpKr34xWDHs=&amp;h=95&amp;w=240&amp;sz=6&amp;hl=es&amp;start=4&amp;um=1&amp;tbnid=MQs_XwMSZutqrM:&amp;tbnh=44&amp;tbnw=110&amp;prev=/images%3Fq%3Dcaixa%2Bcatalunya%26hl%3Des%26um%3D1" TargetMode="External"/><Relationship Id="rId12" Type="http://schemas.openxmlformats.org/officeDocument/2006/relationships/image" Target="../media/image19.jpeg"/><Relationship Id="rId17" Type="http://schemas.openxmlformats.org/officeDocument/2006/relationships/hyperlink" Target="http://images.google.es/imgres?imgurl=http://dmi.uib.es/~jtr08/Imatges/Logo-F-LaCaixa-blanc.jpg&amp;imgrefurl=http://dmi.uib.es/~jtr08/W3-Tramesa.html&amp;usg=__TYXFVOx7m5e9NZY6c0qSioE6hXc=&amp;h=552&amp;w=2145&amp;sz=83&amp;hl=es&amp;start=6&amp;um=1&amp;tbnid=-RbIUCGNZbV0fM:&amp;tbnh=39&amp;tbnw=150&amp;prev=/images%3Fq%3Dla%2Bcaixa%26hl%3Des%26um%3D1" TargetMode="External"/><Relationship Id="rId2" Type="http://schemas.openxmlformats.org/officeDocument/2006/relationships/notesSlide" Target="../notesSlides/notesSlide35.xml"/><Relationship Id="rId16" Type="http://schemas.openxmlformats.org/officeDocument/2006/relationships/image" Target="../media/image21.jpeg"/><Relationship Id="rId20"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16.jpeg"/><Relationship Id="rId11" Type="http://schemas.openxmlformats.org/officeDocument/2006/relationships/hyperlink" Target="http://images.google.es/imgres?imgurl=http://www.museotaurinosalamanca.es/logocajaduero.jpg&amp;imgrefurl=http://www.museotaurinosalamanca.es/Historia.html&amp;usg=__yZiLVjydqIK8IxkYB0hOhIZdj1Q=&amp;h=467&amp;w=1181&amp;sz=42&amp;hl=es&amp;start=3&amp;um=1&amp;tbnid=ktuHCZP4KOmvwM:&amp;tbnh=59&amp;tbnw=150&amp;prev=/images%3Fq%3Dcaja%2Bduero%26hl%3Des%26um%3D1" TargetMode="External"/><Relationship Id="rId24" Type="http://schemas.openxmlformats.org/officeDocument/2006/relationships/image" Target="../media/image25.jpeg"/><Relationship Id="rId5" Type="http://schemas.openxmlformats.org/officeDocument/2006/relationships/hyperlink" Target="http://images.google.es/imgres?imgurl=http://www.comunicacioncorporativa.es/files/image/logo%2520bancaja.jpg&amp;imgrefurl=http://www.comunicacioncorporativa.es/files/file/reputacion/bancaja.htm&amp;usg=__Ix6oQgVa6h_bSCJFcqkQEUOF_l8=&amp;h=720&amp;w=1939&amp;sz=237&amp;hl=es&amp;start=2&amp;um=1&amp;tbnid=8gUO6lt64lVEwM:&amp;tbnh=56&amp;tbnw=150&amp;prev=/images%3Fq%3Dbancaja%26hl%3Des%26sa%3DN%26um%3D1" TargetMode="External"/><Relationship Id="rId15" Type="http://schemas.openxmlformats.org/officeDocument/2006/relationships/hyperlink" Target="http://images.google.es/imgres?imgurl=http://www.airesceltas.com/link/caja%2520granada/cj_gr_Logo_Obra_Social.jpg&amp;imgrefurl=http://www.airesceltas.com/link/caja%2520granada/cj_gr_que_es.htm&amp;usg=__51U4IU_yi3uNGjq00vHrGzW4OEw=&amp;h=373&amp;w=1507&amp;sz=37&amp;hl=es&amp;start=1&amp;um=1&amp;tbnid=HzTbv0IQ101Q1M:&amp;tbnh=37&amp;tbnw=150&amp;prev=/images%3Fq%3Dcaja%2Bgranada%26hl%3Des%26um%3D1" TargetMode="External"/><Relationship Id="rId23" Type="http://schemas.openxmlformats.org/officeDocument/2006/relationships/hyperlink" Target="http://images.google.es/imgres?imgurl=http://www.novasoft.es/docroot/novasoft/imgs/unicaja.gif&amp;imgrefurl=http://www.novasoft.es/novasoft/es/Mercados/Clientes-Corporativos0/Referencias/Consultor-a.html&amp;usg=__TCLFx_bICAvcWyn8swabtSdgoZw=&amp;h=353&amp;w=790&amp;sz=49&amp;hl=es&amp;start=3&amp;um=1&amp;tbnid=C-pTeD2_ESV1CM:&amp;tbnh=64&amp;tbnw=143&amp;prev=/images%3Fq%3Dunicaja%26hl%3Des%26um%3D1" TargetMode="External"/><Relationship Id="rId10" Type="http://schemas.openxmlformats.org/officeDocument/2006/relationships/image" Target="../media/image18.jpeg"/><Relationship Id="rId19" Type="http://schemas.openxmlformats.org/officeDocument/2006/relationships/hyperlink" Target="http://images.google.es/imgres?imgurl=http://www.avalis-sgr.cat/es/img/logos/cajasol.jpg&amp;imgrefurl=http://www.avalis-sgr.cat/es/convenios.html&amp;usg=__R-CDB7Ly_37Gx73oG6lSE2LtnaI=&amp;h=124&amp;w=320&amp;sz=16&amp;hl=es&amp;start=2&amp;um=1&amp;tbnid=wfQeNsPV8JHthM:&amp;tbnh=46&amp;tbnw=118&amp;prev=/images%3Fq%3Dcajasol%26hl%3Des%26um%3D1" TargetMode="External"/><Relationship Id="rId4" Type="http://schemas.openxmlformats.org/officeDocument/2006/relationships/image" Target="../media/image5.jpeg"/><Relationship Id="rId9" Type="http://schemas.openxmlformats.org/officeDocument/2006/relationships/hyperlink" Target="http://images.google.es/imgres?imgurl=http://www.infor.uva.es/xmleg/images/cajaespana_os.png&amp;imgrefurl=http://www.infor.uva.es/xmleg/colabora.html&amp;usg=__Eq_-KP99dQb601LJHY-9m8f-5aY=&amp;h=379&amp;w=1329&amp;sz=106&amp;hl=es&amp;start=3&amp;um=1&amp;tbnid=b3Txqp_VKL4otM:&amp;tbnh=43&amp;tbnw=150&amp;prev=/images%3Fq%3Dcaja%2Bde%2Bespa%25C3%25B1a%26hl%3Des%26um%3D1" TargetMode="External"/><Relationship Id="rId14" Type="http://schemas.openxmlformats.org/officeDocument/2006/relationships/image" Target="../media/image20.jpeg"/><Relationship Id="rId22" Type="http://schemas.openxmlformats.org/officeDocument/2006/relationships/image" Target="../media/image24.jpeg"/></Relationships>
</file>

<file path=ppt/slides/_rels/slide38.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hyperlink" Target="http://www.pedritos-home.com/Logo_Cajasur_ok.jpg" TargetMode="External"/><Relationship Id="rId7" Type="http://schemas.openxmlformats.org/officeDocument/2006/relationships/hyperlink" Target="http://images.google.es/imgres?imgurl=http://www.tucolchonacasa.com/UserFiles/Image/seur-full.jpg&amp;imgrefurl=http://www.tucolchonacasa.com/index.php%3Fcont%3Dproductos%26cat%3D16%26pag%3D0,7&amp;usg=__Q8p8WAHjnWqIGJnJ5bMfbAUSJ0A=&amp;h=123&amp;w=315&amp;sz=9&amp;hl=es&amp;start=2&amp;um=1&amp;tbnid=-Uv0CUea81m4gM:&amp;tbnh=46&amp;tbnw=117&amp;prev=/images%3Fq%3Dseur%26hl%3Des%26um%3D1" TargetMode="External"/><Relationship Id="rId12" Type="http://schemas.openxmlformats.org/officeDocument/2006/relationships/image" Target="../media/image29.jpe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26.jpeg"/><Relationship Id="rId11" Type="http://schemas.openxmlformats.org/officeDocument/2006/relationships/hyperlink" Target="http://images.google.es/imgres?imgurl=http://www.paginasprodigy.com/gerardo_hdzp/SiteML/photos/hp_logo.jpg&amp;imgrefurl=http://www.misnoticiasdetecnologia.com/nuevas-laptops-hp-pavilion-dv3z.htm&amp;usg=__a9X3b4UcM7EqOph0DK8dLLFdilM=&amp;h=480&amp;w=640&amp;sz=40&amp;hl=es&amp;start=4&amp;um=1&amp;tbnid=G5uRRX1aOlDM1M:&amp;tbnh=103&amp;tbnw=137&amp;prev=/images%3Fq%3Dhp%26hl%3Des%26um%3D1" TargetMode="External"/><Relationship Id="rId5" Type="http://schemas.openxmlformats.org/officeDocument/2006/relationships/hyperlink" Target="http://images.google.es/imgres?imgurl=http://www.ateneomercantilvalencia.org/html/PROSEGUR%2520-%2520LOGO.JPG&amp;imgrefurl=http://www.ateneomercantilvalencia.org/html/activi.htm&amp;usg=__cbMsm6jnKfgwftaCndRSLYrOJZM=&amp;h=947&amp;w=1848&amp;sz=63&amp;hl=es&amp;start=2&amp;um=1&amp;tbnid=0_ay6ukbSInBjM:&amp;tbnh=77&amp;tbnw=150&amp;prev=/images%3Fq%3Dprosegur%26hl%3Des%26sa%3DX%26um%3D1" TargetMode="External"/><Relationship Id="rId10" Type="http://schemas.openxmlformats.org/officeDocument/2006/relationships/image" Target="../media/image28.jpeg"/><Relationship Id="rId4" Type="http://schemas.openxmlformats.org/officeDocument/2006/relationships/image" Target="../media/image5.jpeg"/><Relationship Id="rId9" Type="http://schemas.openxmlformats.org/officeDocument/2006/relationships/hyperlink" Target="http://images.google.es/imgres?imgurl=http://www.jubilo.es/docs/botones/telefonica.png&amp;imgrefurl=http://www.ebanking.cl/tendencias/telefonica-explora-la-tecnologa-nfc-001838&amp;usg=__KIJK16_nmBlOjTWHRAPwz3bhEYE=&amp;h=281&amp;w=555&amp;sz=11&amp;hl=es&amp;start=2&amp;um=1&amp;tbnid=iwIZTyhoxyV8AM:&amp;tbnh=67&amp;tbnw=133&amp;prev=/images%3Fq%3Dtelefonica%26hl%3Des%26um%3D1"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1.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2.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7" Type="http://schemas.openxmlformats.org/officeDocument/2006/relationships/hyperlink" Target="http://www.grupodeempresascajasur.es/"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hyperlink" Target="http://www.fundaci&#243;ncajasur.es/" TargetMode="External"/><Relationship Id="rId5" Type="http://schemas.openxmlformats.org/officeDocument/2006/relationships/hyperlink" Target="http://www.cajasur.es/" TargetMode="Externa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hyperlink" Target="http://www.pedritos-home.com/Logo_Cajasur_ok.jpg"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
        <p:cNvGrpSpPr/>
        <p:nvPr/>
      </p:nvGrpSpPr>
      <p:grpSpPr>
        <a:xfrm>
          <a:off x="0" y="0"/>
          <a:ext cx="0" cy="0"/>
          <a:chOff x="0" y="0"/>
          <a:chExt cx="0" cy="0"/>
        </a:xfrm>
      </p:grpSpPr>
      <p:pic>
        <p:nvPicPr>
          <p:cNvPr id="3084" name="Picture 12" descr="IMG_1922"/>
          <p:cNvPicPr>
            <a:picLocks noChangeAspect="1" noChangeArrowheads="1"/>
          </p:cNvPicPr>
          <p:nvPr/>
        </p:nvPicPr>
        <p:blipFill>
          <a:blip r:embed="rId3"/>
          <a:srcRect/>
          <a:stretch>
            <a:fillRect/>
          </a:stretch>
        </p:blipFill>
        <p:spPr bwMode="auto">
          <a:xfrm>
            <a:off x="0" y="-1588"/>
            <a:ext cx="9144000" cy="6861176"/>
          </a:xfrm>
          <a:prstGeom prst="rect">
            <a:avLst/>
          </a:prstGeom>
          <a:noFill/>
        </p:spPr>
      </p:pic>
      <p:pic>
        <p:nvPicPr>
          <p:cNvPr id="3085" name="Picture 9" descr="cajasur_top"/>
          <p:cNvPicPr>
            <a:picLocks noChangeAspect="1" noChangeArrowheads="1"/>
          </p:cNvPicPr>
          <p:nvPr/>
        </p:nvPicPr>
        <p:blipFill>
          <a:blip r:embed="rId4"/>
          <a:srcRect/>
          <a:stretch>
            <a:fillRect/>
          </a:stretch>
        </p:blipFill>
        <p:spPr bwMode="auto">
          <a:xfrm>
            <a:off x="0" y="0"/>
            <a:ext cx="9144000" cy="1989138"/>
          </a:xfrm>
          <a:prstGeom prst="rect">
            <a:avLst/>
          </a:prstGeom>
          <a:noFill/>
          <a:ln w="9525">
            <a:noFill/>
            <a:miter lim="800000"/>
            <a:headEnd/>
            <a:tailEnd/>
          </a:ln>
        </p:spPr>
      </p:pic>
      <p:sp>
        <p:nvSpPr>
          <p:cNvPr id="3086" name="Text Box 14"/>
          <p:cNvSpPr txBox="1">
            <a:spLocks noChangeArrowheads="1"/>
          </p:cNvSpPr>
          <p:nvPr/>
        </p:nvSpPr>
        <p:spPr bwMode="auto">
          <a:xfrm>
            <a:off x="3995738" y="5516563"/>
            <a:ext cx="4932362" cy="1004887"/>
          </a:xfrm>
          <a:prstGeom prst="rect">
            <a:avLst/>
          </a:prstGeom>
          <a:noFill/>
          <a:ln w="9525">
            <a:noFill/>
            <a:miter lim="800000"/>
            <a:headEnd/>
            <a:tailEnd/>
          </a:ln>
          <a:effectLst/>
        </p:spPr>
        <p:txBody>
          <a:bodyPr>
            <a:spAutoFit/>
          </a:bodyPr>
          <a:lstStyle/>
          <a:p>
            <a:pPr>
              <a:spcBef>
                <a:spcPct val="50000"/>
              </a:spcBef>
              <a:buFontTx/>
              <a:buChar char="-"/>
            </a:pPr>
            <a:r>
              <a:rPr lang="es-ES" sz="2400" b="1">
                <a:solidFill>
                  <a:srgbClr val="A50021"/>
                </a:solidFill>
              </a:rPr>
              <a:t>Elena Salas Gonzáles</a:t>
            </a:r>
          </a:p>
          <a:p>
            <a:pPr>
              <a:spcBef>
                <a:spcPct val="50000"/>
              </a:spcBef>
              <a:buFontTx/>
              <a:buChar char="-"/>
            </a:pPr>
            <a:r>
              <a:rPr lang="es-ES" sz="2400" b="1">
                <a:solidFill>
                  <a:srgbClr val="A50021"/>
                </a:solidFill>
              </a:rPr>
              <a:t>Mª del Pilar Carmona Medialdea</a:t>
            </a:r>
          </a:p>
        </p:txBody>
      </p:sp>
      <p:pic>
        <p:nvPicPr>
          <p:cNvPr id="3087" name="Picture 15" descr="IMG_1918"/>
          <p:cNvPicPr>
            <a:picLocks noChangeAspect="1" noChangeArrowheads="1"/>
          </p:cNvPicPr>
          <p:nvPr/>
        </p:nvPicPr>
        <p:blipFill>
          <a:blip r:embed="rId5"/>
          <a:srcRect/>
          <a:stretch>
            <a:fillRect/>
          </a:stretch>
        </p:blipFill>
        <p:spPr bwMode="auto">
          <a:xfrm>
            <a:off x="0" y="1989138"/>
            <a:ext cx="1476375" cy="2449512"/>
          </a:xfrm>
          <a:prstGeom prst="rect">
            <a:avLst/>
          </a:prstGeom>
          <a:noFill/>
        </p:spPr>
      </p:pic>
      <p:pic>
        <p:nvPicPr>
          <p:cNvPr id="3088" name="Picture 16" descr="IMG_1919"/>
          <p:cNvPicPr>
            <a:picLocks noChangeAspect="1" noChangeArrowheads="1"/>
          </p:cNvPicPr>
          <p:nvPr/>
        </p:nvPicPr>
        <p:blipFill>
          <a:blip r:embed="rId6"/>
          <a:srcRect/>
          <a:stretch>
            <a:fillRect/>
          </a:stretch>
        </p:blipFill>
        <p:spPr bwMode="auto">
          <a:xfrm>
            <a:off x="0" y="4410075"/>
            <a:ext cx="1839913" cy="2447925"/>
          </a:xfrm>
          <a:prstGeom prst="rect">
            <a:avLst/>
          </a:prstGeom>
          <a:noFill/>
        </p:spPr>
      </p:pic>
      <p:sp>
        <p:nvSpPr>
          <p:cNvPr id="3090" name="Text Box 18"/>
          <p:cNvSpPr txBox="1">
            <a:spLocks noChangeArrowheads="1"/>
          </p:cNvSpPr>
          <p:nvPr/>
        </p:nvSpPr>
        <p:spPr bwMode="auto">
          <a:xfrm>
            <a:off x="5903913" y="1196975"/>
            <a:ext cx="3240087" cy="703263"/>
          </a:xfrm>
          <a:prstGeom prst="rect">
            <a:avLst/>
          </a:prstGeom>
          <a:noFill/>
          <a:ln w="9525">
            <a:noFill/>
            <a:miter lim="800000"/>
            <a:headEnd/>
            <a:tailEnd/>
          </a:ln>
          <a:effectLst/>
        </p:spPr>
        <p:txBody>
          <a:bodyPr>
            <a:spAutoFit/>
          </a:bodyPr>
          <a:lstStyle/>
          <a:p>
            <a:pPr>
              <a:spcBef>
                <a:spcPct val="50000"/>
              </a:spcBef>
            </a:pPr>
            <a:r>
              <a:rPr lang="es-ES" b="1"/>
              <a:t>ORGANIZACIÓN Y DIRECCIÓN</a:t>
            </a:r>
          </a:p>
          <a:p>
            <a:pPr>
              <a:spcBef>
                <a:spcPct val="50000"/>
              </a:spcBef>
            </a:pPr>
            <a:r>
              <a:rPr lang="es-ES" b="1"/>
              <a:t>DE EMPRESAS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1187450" y="1412875"/>
            <a:ext cx="6408738" cy="4624388"/>
          </a:xfrm>
          <a:prstGeom prst="rect">
            <a:avLst/>
          </a:prstGeom>
          <a:noFill/>
          <a:ln w="9525">
            <a:noFill/>
            <a:miter lim="800000"/>
            <a:headEnd/>
            <a:tailEnd/>
          </a:ln>
        </p:spPr>
        <p:txBody>
          <a:bodyPr>
            <a:spAutoFit/>
          </a:bodyPr>
          <a:lstStyle/>
          <a:p>
            <a:pPr eaLnBrk="1" hangingPunct="1">
              <a:spcBef>
                <a:spcPct val="50000"/>
              </a:spcBef>
            </a:pPr>
            <a:r>
              <a:rPr lang="es-ES" sz="1800" b="1"/>
              <a:t>Puesto 2: </a:t>
            </a:r>
          </a:p>
          <a:p>
            <a:pPr eaLnBrk="1" hangingPunct="1">
              <a:spcBef>
                <a:spcPct val="50000"/>
              </a:spcBef>
            </a:pPr>
            <a:endParaRPr lang="es-ES" sz="1800" b="1"/>
          </a:p>
          <a:p>
            <a:pPr eaLnBrk="1" hangingPunct="1"/>
            <a:r>
              <a:rPr lang="es-ES" sz="1800" b="1"/>
              <a:t>-¿Cuál es el título de su cargo en la organización?</a:t>
            </a:r>
          </a:p>
          <a:p>
            <a:pPr eaLnBrk="1" hangingPunct="1"/>
            <a:r>
              <a:rPr lang="es-ES" sz="1800"/>
              <a:t> Contable Financiera</a:t>
            </a:r>
          </a:p>
          <a:p>
            <a:pPr eaLnBrk="1" hangingPunct="1"/>
            <a:endParaRPr lang="es-ES" sz="1800"/>
          </a:p>
          <a:p>
            <a:pPr eaLnBrk="1" hangingPunct="1"/>
            <a:r>
              <a:rPr lang="es-ES" sz="1800" b="1"/>
              <a:t>-¿Cuál es su misión principal en la organización?</a:t>
            </a:r>
          </a:p>
          <a:p>
            <a:pPr eaLnBrk="1" hangingPunct="1"/>
            <a:r>
              <a:rPr lang="es-ES" sz="1800"/>
              <a:t> Redactar las cuentas de forma correcta y fiable para evitar problemas con las auditorias externas y así reflejar la situación económica de la empresa en cada momento.</a:t>
            </a:r>
          </a:p>
          <a:p>
            <a:pPr eaLnBrk="1" hangingPunct="1"/>
            <a:endParaRPr lang="es-ES" sz="1800"/>
          </a:p>
          <a:p>
            <a:pPr eaLnBrk="1" hangingPunct="1"/>
            <a:r>
              <a:rPr lang="es-ES" sz="1800" b="1"/>
              <a:t>-¿Tiene autoridad sobre alguna persona?</a:t>
            </a:r>
          </a:p>
          <a:p>
            <a:pPr eaLnBrk="1" hangingPunct="1"/>
            <a:r>
              <a:rPr lang="es-ES" sz="1800"/>
              <a:t> Sobre la Administración Contable y sobre los Estados</a:t>
            </a:r>
          </a:p>
          <a:p>
            <a:pPr eaLnBrk="1" hangingPunct="1"/>
            <a:endParaRPr lang="es-ES" sz="1800"/>
          </a:p>
          <a:p>
            <a:pPr eaLnBrk="1" hangingPunct="1"/>
            <a:r>
              <a:rPr lang="es-ES" sz="1800" b="1"/>
              <a:t>-¿A qué personas tendría que obedecer?</a:t>
            </a:r>
          </a:p>
          <a:p>
            <a:pPr eaLnBrk="1" hangingPunct="1"/>
            <a:r>
              <a:rPr lang="es-ES" sz="1800"/>
              <a:t>Al Director del Área Financiera e Interventora General</a:t>
            </a:r>
          </a:p>
          <a:p>
            <a:pPr eaLnBrk="1" hangingPunct="1"/>
            <a:r>
              <a:rPr lang="es-ES" sz="1800"/>
              <a:t> </a:t>
            </a:r>
          </a:p>
        </p:txBody>
      </p:sp>
      <p:sp>
        <p:nvSpPr>
          <p:cNvPr id="12291" name="WordArt 3"/>
          <p:cNvSpPr>
            <a:spLocks noChangeArrowheads="1" noChangeShapeType="1" noTextEdit="1"/>
          </p:cNvSpPr>
          <p:nvPr/>
        </p:nvSpPr>
        <p:spPr bwMode="auto">
          <a:xfrm>
            <a:off x="900113" y="476250"/>
            <a:ext cx="6911975" cy="742950"/>
          </a:xfrm>
          <a:prstGeom prst="rect">
            <a:avLst/>
          </a:prstGeom>
        </p:spPr>
        <p:txBody>
          <a:bodyPr wrap="none" fromWordArt="1">
            <a:prstTxWarp prst="textPlain">
              <a:avLst>
                <a:gd name="adj" fmla="val 50000"/>
              </a:avLst>
            </a:prstTxWarp>
          </a:bodyPr>
          <a:lstStyle/>
          <a:p>
            <a:pPr algn="ctr"/>
            <a:r>
              <a:rPr lang="es-ES" sz="24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DE VARIOS PUESTOS DE TRABAJO</a:t>
            </a:r>
          </a:p>
        </p:txBody>
      </p:sp>
      <p:pic>
        <p:nvPicPr>
          <p:cNvPr id="12292" name="Picture 4"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1042988" y="1484313"/>
            <a:ext cx="6985000" cy="4899025"/>
          </a:xfrm>
          <a:prstGeom prst="rect">
            <a:avLst/>
          </a:prstGeom>
          <a:noFill/>
          <a:ln w="9525">
            <a:noFill/>
            <a:miter lim="800000"/>
            <a:headEnd/>
            <a:tailEnd/>
          </a:ln>
        </p:spPr>
        <p:txBody>
          <a:bodyPr>
            <a:spAutoFit/>
          </a:bodyPr>
          <a:lstStyle/>
          <a:p>
            <a:pPr eaLnBrk="1" hangingPunct="1">
              <a:spcBef>
                <a:spcPct val="50000"/>
              </a:spcBef>
            </a:pPr>
            <a:r>
              <a:rPr lang="es-ES" sz="1800" b="1"/>
              <a:t>Puesto 3:</a:t>
            </a:r>
          </a:p>
          <a:p>
            <a:pPr eaLnBrk="1" hangingPunct="1"/>
            <a:r>
              <a:rPr lang="es-ES" sz="1800" b="1"/>
              <a:t>-¿Cuál es el título de su cargo en la organización?</a:t>
            </a:r>
          </a:p>
          <a:p>
            <a:pPr eaLnBrk="1" hangingPunct="1"/>
            <a:r>
              <a:rPr lang="es-ES" sz="1800"/>
              <a:t> Jefe de los Programas de Formación</a:t>
            </a:r>
          </a:p>
          <a:p>
            <a:pPr eaLnBrk="1" hangingPunct="1"/>
            <a:endParaRPr lang="es-ES" sz="1800"/>
          </a:p>
          <a:p>
            <a:pPr eaLnBrk="1" hangingPunct="1"/>
            <a:r>
              <a:rPr lang="es-ES" sz="1800" b="1"/>
              <a:t>-¿Cuál es su misión principal en la organización?</a:t>
            </a:r>
          </a:p>
          <a:p>
            <a:pPr eaLnBrk="1" hangingPunct="1"/>
            <a:r>
              <a:rPr lang="es-ES" sz="1800" b="1"/>
              <a:t> </a:t>
            </a:r>
            <a:r>
              <a:rPr lang="es-ES" sz="1800"/>
              <a:t>Elaborar programas de formación para los nuevos integrantes de la empresa</a:t>
            </a:r>
          </a:p>
          <a:p>
            <a:pPr eaLnBrk="1" hangingPunct="1"/>
            <a:endParaRPr lang="es-ES" sz="1800"/>
          </a:p>
          <a:p>
            <a:pPr eaLnBrk="1" hangingPunct="1"/>
            <a:r>
              <a:rPr lang="es-ES" sz="1800" b="1"/>
              <a:t>-¿Existen cursos, quién los imparte?</a:t>
            </a:r>
          </a:p>
          <a:p>
            <a:pPr eaLnBrk="1" hangingPunct="1"/>
            <a:r>
              <a:rPr lang="es-ES" sz="1800"/>
              <a:t> Si, existen cursos para complementar la formación de nuestros empleados en varias materias. Lo imparte profesionales externos a la empresa o empleados con un alto nivel de formación  preparados para transmitir sus conocimientos.</a:t>
            </a:r>
          </a:p>
          <a:p>
            <a:pPr eaLnBrk="1" hangingPunct="1"/>
            <a:endParaRPr lang="es-ES" sz="1800"/>
          </a:p>
          <a:p>
            <a:pPr eaLnBrk="1" hangingPunct="1"/>
            <a:r>
              <a:rPr lang="es-ES" sz="1800" b="1"/>
              <a:t>-¿A qué personas tendría que obedecer?</a:t>
            </a:r>
          </a:p>
          <a:p>
            <a:pPr eaLnBrk="1" hangingPunct="1"/>
            <a:r>
              <a:rPr lang="es-ES" sz="1800"/>
              <a:t> Al Jefe de Recursos Humanos</a:t>
            </a:r>
          </a:p>
          <a:p>
            <a:pPr eaLnBrk="1" hangingPunct="1">
              <a:spcBef>
                <a:spcPct val="50000"/>
              </a:spcBef>
            </a:pPr>
            <a:endParaRPr lang="es-ES" sz="1800"/>
          </a:p>
        </p:txBody>
      </p:sp>
      <p:sp>
        <p:nvSpPr>
          <p:cNvPr id="13315" name="WordArt 3"/>
          <p:cNvSpPr>
            <a:spLocks noChangeArrowheads="1" noChangeShapeType="1" noTextEdit="1"/>
          </p:cNvSpPr>
          <p:nvPr/>
        </p:nvSpPr>
        <p:spPr bwMode="auto">
          <a:xfrm>
            <a:off x="900113" y="476250"/>
            <a:ext cx="6911975" cy="742950"/>
          </a:xfrm>
          <a:prstGeom prst="rect">
            <a:avLst/>
          </a:prstGeom>
        </p:spPr>
        <p:txBody>
          <a:bodyPr wrap="none" fromWordArt="1">
            <a:prstTxWarp prst="textPlain">
              <a:avLst>
                <a:gd name="adj" fmla="val 50000"/>
              </a:avLst>
            </a:prstTxWarp>
          </a:bodyPr>
          <a:lstStyle/>
          <a:p>
            <a:pPr algn="ctr"/>
            <a:r>
              <a:rPr lang="es-ES" sz="24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DE VARIOS PUESTOS DE TRABAJO</a:t>
            </a:r>
          </a:p>
        </p:txBody>
      </p:sp>
      <p:pic>
        <p:nvPicPr>
          <p:cNvPr id="13316" name="Picture 4"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50825" y="3429000"/>
            <a:ext cx="1296988" cy="825500"/>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a:t>Área de Banca Minorista</a:t>
            </a:r>
          </a:p>
        </p:txBody>
      </p:sp>
      <p:sp>
        <p:nvSpPr>
          <p:cNvPr id="14339" name="Text Box 3"/>
          <p:cNvSpPr txBox="1">
            <a:spLocks noChangeArrowheads="1"/>
          </p:cNvSpPr>
          <p:nvPr/>
        </p:nvSpPr>
        <p:spPr bwMode="auto">
          <a:xfrm>
            <a:off x="1692275" y="3429000"/>
            <a:ext cx="1584325" cy="106997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a:t>Área de Planificación Comercial y Marketing</a:t>
            </a:r>
          </a:p>
        </p:txBody>
      </p:sp>
      <p:sp>
        <p:nvSpPr>
          <p:cNvPr id="14340" name="Text Box 4"/>
          <p:cNvSpPr txBox="1">
            <a:spLocks noChangeArrowheads="1"/>
          </p:cNvSpPr>
          <p:nvPr/>
        </p:nvSpPr>
        <p:spPr bwMode="auto">
          <a:xfrm>
            <a:off x="3348038" y="3429000"/>
            <a:ext cx="1657350" cy="58102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a:t>Área de Banca Especializada</a:t>
            </a:r>
          </a:p>
        </p:txBody>
      </p:sp>
      <p:sp>
        <p:nvSpPr>
          <p:cNvPr id="14341" name="Text Box 5"/>
          <p:cNvSpPr txBox="1">
            <a:spLocks noChangeArrowheads="1"/>
          </p:cNvSpPr>
          <p:nvPr/>
        </p:nvSpPr>
        <p:spPr bwMode="auto">
          <a:xfrm>
            <a:off x="5076825" y="3429000"/>
            <a:ext cx="1512888" cy="106997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a:t>Área Financiera e Interventora General</a:t>
            </a:r>
          </a:p>
        </p:txBody>
      </p:sp>
      <p:sp>
        <p:nvSpPr>
          <p:cNvPr id="14342" name="Text Box 6"/>
          <p:cNvSpPr txBox="1">
            <a:spLocks noChangeArrowheads="1"/>
          </p:cNvSpPr>
          <p:nvPr/>
        </p:nvSpPr>
        <p:spPr bwMode="auto">
          <a:xfrm>
            <a:off x="6659563" y="3429000"/>
            <a:ext cx="936625" cy="58102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a:t>Área de Riesgos</a:t>
            </a:r>
          </a:p>
        </p:txBody>
      </p:sp>
      <p:sp>
        <p:nvSpPr>
          <p:cNvPr id="14343" name="Text Box 7"/>
          <p:cNvSpPr txBox="1">
            <a:spLocks noChangeArrowheads="1"/>
          </p:cNvSpPr>
          <p:nvPr/>
        </p:nvSpPr>
        <p:spPr bwMode="auto">
          <a:xfrm>
            <a:off x="3276600" y="549275"/>
            <a:ext cx="1943100" cy="366713"/>
          </a:xfrm>
          <a:prstGeom prst="rect">
            <a:avLst/>
          </a:prstGeom>
          <a:noFill/>
          <a:ln w="9525">
            <a:noFill/>
            <a:miter lim="800000"/>
            <a:headEnd/>
            <a:tailEnd/>
          </a:ln>
        </p:spPr>
        <p:txBody>
          <a:bodyPr>
            <a:spAutoFit/>
          </a:bodyPr>
          <a:lstStyle/>
          <a:p>
            <a:pPr eaLnBrk="1" hangingPunct="1">
              <a:spcBef>
                <a:spcPct val="50000"/>
              </a:spcBef>
            </a:pPr>
            <a:endParaRPr lang="es-ES_tradnl" sz="1800"/>
          </a:p>
        </p:txBody>
      </p:sp>
      <p:sp>
        <p:nvSpPr>
          <p:cNvPr id="14344" name="Text Box 10"/>
          <p:cNvSpPr txBox="1">
            <a:spLocks noChangeArrowheads="1"/>
          </p:cNvSpPr>
          <p:nvPr/>
        </p:nvSpPr>
        <p:spPr bwMode="auto">
          <a:xfrm>
            <a:off x="2339975" y="5300663"/>
            <a:ext cx="936625" cy="366712"/>
          </a:xfrm>
          <a:prstGeom prst="rect">
            <a:avLst/>
          </a:prstGeom>
          <a:noFill/>
          <a:ln w="9525">
            <a:noFill/>
            <a:miter lim="800000"/>
            <a:headEnd/>
            <a:tailEnd/>
          </a:ln>
        </p:spPr>
        <p:txBody>
          <a:bodyPr>
            <a:spAutoFit/>
          </a:bodyPr>
          <a:lstStyle/>
          <a:p>
            <a:pPr eaLnBrk="1" hangingPunct="1">
              <a:spcBef>
                <a:spcPct val="50000"/>
              </a:spcBef>
            </a:pPr>
            <a:endParaRPr lang="es-ES_tradnl" sz="1800"/>
          </a:p>
        </p:txBody>
      </p:sp>
      <p:sp>
        <p:nvSpPr>
          <p:cNvPr id="14345" name="Rectangle 14"/>
          <p:cNvSpPr>
            <a:spLocks noChangeArrowheads="1"/>
          </p:cNvSpPr>
          <p:nvPr/>
        </p:nvSpPr>
        <p:spPr bwMode="auto">
          <a:xfrm>
            <a:off x="3132138" y="1916113"/>
            <a:ext cx="2447925" cy="504825"/>
          </a:xfrm>
          <a:prstGeom prst="rect">
            <a:avLst/>
          </a:prstGeom>
          <a:solidFill>
            <a:schemeClr val="accent1"/>
          </a:solidFill>
          <a:ln w="9525">
            <a:solidFill>
              <a:schemeClr val="tx1"/>
            </a:solidFill>
            <a:miter lim="800000"/>
            <a:headEnd/>
            <a:tailEnd/>
          </a:ln>
        </p:spPr>
        <p:txBody>
          <a:bodyPr wrap="none" anchor="ctr"/>
          <a:lstStyle/>
          <a:p>
            <a:pPr algn="ctr" eaLnBrk="1" hangingPunct="1"/>
            <a:r>
              <a:rPr lang="es-ES" sz="1800"/>
              <a:t>DIRECCIÓN GENERAL</a:t>
            </a:r>
          </a:p>
        </p:txBody>
      </p:sp>
      <p:pic>
        <p:nvPicPr>
          <p:cNvPr id="14346" name="Picture 16"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14347" name="WordArt 17"/>
          <p:cNvSpPr>
            <a:spLocks noChangeArrowheads="1" noChangeShapeType="1" noTextEdit="1"/>
          </p:cNvSpPr>
          <p:nvPr/>
        </p:nvSpPr>
        <p:spPr bwMode="auto">
          <a:xfrm>
            <a:off x="900113" y="692150"/>
            <a:ext cx="6911975" cy="742950"/>
          </a:xfrm>
          <a:prstGeom prst="rect">
            <a:avLst/>
          </a:prstGeom>
        </p:spPr>
        <p:txBody>
          <a:bodyPr wrap="none" fromWordArt="1">
            <a:prstTxWarp prst="textPlain">
              <a:avLst>
                <a:gd name="adj" fmla="val 50000"/>
              </a:avLst>
            </a:prstTxWarp>
          </a:bodyPr>
          <a:lstStyle/>
          <a:p>
            <a:pPr algn="ctr"/>
            <a:r>
              <a:rPr lang="es-ES" sz="24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ORGANIGRAMA GENERAL</a:t>
            </a:r>
          </a:p>
        </p:txBody>
      </p:sp>
      <p:sp>
        <p:nvSpPr>
          <p:cNvPr id="14348" name="Line 18"/>
          <p:cNvSpPr>
            <a:spLocks noChangeShapeType="1"/>
          </p:cNvSpPr>
          <p:nvPr/>
        </p:nvSpPr>
        <p:spPr bwMode="auto">
          <a:xfrm>
            <a:off x="827088" y="2924175"/>
            <a:ext cx="7489825" cy="0"/>
          </a:xfrm>
          <a:prstGeom prst="line">
            <a:avLst/>
          </a:prstGeom>
          <a:noFill/>
          <a:ln w="9525">
            <a:solidFill>
              <a:schemeClr val="tx1"/>
            </a:solidFill>
            <a:round/>
            <a:headEnd/>
            <a:tailEnd/>
          </a:ln>
        </p:spPr>
        <p:txBody>
          <a:bodyPr/>
          <a:lstStyle/>
          <a:p>
            <a:endParaRPr lang="es-ES"/>
          </a:p>
        </p:txBody>
      </p:sp>
      <p:sp>
        <p:nvSpPr>
          <p:cNvPr id="14349" name="Line 19"/>
          <p:cNvSpPr>
            <a:spLocks noChangeShapeType="1"/>
          </p:cNvSpPr>
          <p:nvPr/>
        </p:nvSpPr>
        <p:spPr bwMode="auto">
          <a:xfrm>
            <a:off x="4284663" y="2420938"/>
            <a:ext cx="0" cy="503237"/>
          </a:xfrm>
          <a:prstGeom prst="line">
            <a:avLst/>
          </a:prstGeom>
          <a:noFill/>
          <a:ln w="9525">
            <a:solidFill>
              <a:schemeClr val="tx1"/>
            </a:solidFill>
            <a:round/>
            <a:headEnd/>
            <a:tailEnd/>
          </a:ln>
        </p:spPr>
        <p:txBody>
          <a:bodyPr/>
          <a:lstStyle/>
          <a:p>
            <a:endParaRPr lang="es-ES"/>
          </a:p>
        </p:txBody>
      </p:sp>
      <p:sp>
        <p:nvSpPr>
          <p:cNvPr id="14350" name="Line 20"/>
          <p:cNvSpPr>
            <a:spLocks noChangeShapeType="1"/>
          </p:cNvSpPr>
          <p:nvPr/>
        </p:nvSpPr>
        <p:spPr bwMode="auto">
          <a:xfrm>
            <a:off x="827088" y="2924175"/>
            <a:ext cx="0" cy="504825"/>
          </a:xfrm>
          <a:prstGeom prst="line">
            <a:avLst/>
          </a:prstGeom>
          <a:noFill/>
          <a:ln w="9525">
            <a:solidFill>
              <a:schemeClr val="tx1"/>
            </a:solidFill>
            <a:round/>
            <a:headEnd/>
            <a:tailEnd type="triangle" w="med" len="med"/>
          </a:ln>
        </p:spPr>
        <p:txBody>
          <a:bodyPr/>
          <a:lstStyle/>
          <a:p>
            <a:endParaRPr lang="es-ES"/>
          </a:p>
        </p:txBody>
      </p:sp>
      <p:sp>
        <p:nvSpPr>
          <p:cNvPr id="14351" name="Line 21"/>
          <p:cNvSpPr>
            <a:spLocks noChangeShapeType="1"/>
          </p:cNvSpPr>
          <p:nvPr/>
        </p:nvSpPr>
        <p:spPr bwMode="auto">
          <a:xfrm>
            <a:off x="2195513" y="2924175"/>
            <a:ext cx="0" cy="504825"/>
          </a:xfrm>
          <a:prstGeom prst="line">
            <a:avLst/>
          </a:prstGeom>
          <a:noFill/>
          <a:ln w="9525">
            <a:solidFill>
              <a:schemeClr val="tx1"/>
            </a:solidFill>
            <a:round/>
            <a:headEnd/>
            <a:tailEnd type="triangle" w="med" len="med"/>
          </a:ln>
        </p:spPr>
        <p:txBody>
          <a:bodyPr/>
          <a:lstStyle/>
          <a:p>
            <a:endParaRPr lang="es-ES"/>
          </a:p>
        </p:txBody>
      </p:sp>
      <p:sp>
        <p:nvSpPr>
          <p:cNvPr id="14352" name="Line 22"/>
          <p:cNvSpPr>
            <a:spLocks noChangeShapeType="1"/>
          </p:cNvSpPr>
          <p:nvPr/>
        </p:nvSpPr>
        <p:spPr bwMode="auto">
          <a:xfrm>
            <a:off x="4356100" y="2924175"/>
            <a:ext cx="0" cy="504825"/>
          </a:xfrm>
          <a:prstGeom prst="line">
            <a:avLst/>
          </a:prstGeom>
          <a:noFill/>
          <a:ln w="9525">
            <a:solidFill>
              <a:schemeClr val="tx1"/>
            </a:solidFill>
            <a:round/>
            <a:headEnd/>
            <a:tailEnd type="triangle" w="med" len="med"/>
          </a:ln>
        </p:spPr>
        <p:txBody>
          <a:bodyPr/>
          <a:lstStyle/>
          <a:p>
            <a:endParaRPr lang="es-ES"/>
          </a:p>
        </p:txBody>
      </p:sp>
      <p:sp>
        <p:nvSpPr>
          <p:cNvPr id="14353" name="Line 23"/>
          <p:cNvSpPr>
            <a:spLocks noChangeShapeType="1"/>
          </p:cNvSpPr>
          <p:nvPr/>
        </p:nvSpPr>
        <p:spPr bwMode="auto">
          <a:xfrm>
            <a:off x="6084888" y="2924175"/>
            <a:ext cx="0" cy="504825"/>
          </a:xfrm>
          <a:prstGeom prst="line">
            <a:avLst/>
          </a:prstGeom>
          <a:noFill/>
          <a:ln w="9525">
            <a:solidFill>
              <a:schemeClr val="tx1"/>
            </a:solidFill>
            <a:round/>
            <a:headEnd/>
            <a:tailEnd type="triangle" w="med" len="med"/>
          </a:ln>
        </p:spPr>
        <p:txBody>
          <a:bodyPr/>
          <a:lstStyle/>
          <a:p>
            <a:endParaRPr lang="es-ES"/>
          </a:p>
        </p:txBody>
      </p:sp>
      <p:sp>
        <p:nvSpPr>
          <p:cNvPr id="14354" name="Line 24"/>
          <p:cNvSpPr>
            <a:spLocks noChangeShapeType="1"/>
          </p:cNvSpPr>
          <p:nvPr/>
        </p:nvSpPr>
        <p:spPr bwMode="auto">
          <a:xfrm>
            <a:off x="7235825" y="2924175"/>
            <a:ext cx="0" cy="504825"/>
          </a:xfrm>
          <a:prstGeom prst="line">
            <a:avLst/>
          </a:prstGeom>
          <a:noFill/>
          <a:ln w="9525">
            <a:solidFill>
              <a:schemeClr val="tx1"/>
            </a:solidFill>
            <a:round/>
            <a:headEnd/>
            <a:tailEnd type="triangle" w="med" len="med"/>
          </a:ln>
        </p:spPr>
        <p:txBody>
          <a:bodyPr/>
          <a:lstStyle/>
          <a:p>
            <a:endParaRPr lang="es-ES"/>
          </a:p>
        </p:txBody>
      </p:sp>
      <p:sp>
        <p:nvSpPr>
          <p:cNvPr id="14356" name="Text Box 2"/>
          <p:cNvSpPr txBox="1">
            <a:spLocks noChangeArrowheads="1"/>
          </p:cNvSpPr>
          <p:nvPr/>
        </p:nvSpPr>
        <p:spPr bwMode="auto">
          <a:xfrm>
            <a:off x="7812088" y="3429000"/>
            <a:ext cx="1008062" cy="641350"/>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800"/>
              <a:t>Área de RR.HH</a:t>
            </a:r>
          </a:p>
        </p:txBody>
      </p:sp>
      <p:sp>
        <p:nvSpPr>
          <p:cNvPr id="14357" name="Line 21"/>
          <p:cNvSpPr>
            <a:spLocks noChangeShapeType="1"/>
          </p:cNvSpPr>
          <p:nvPr/>
        </p:nvSpPr>
        <p:spPr bwMode="auto">
          <a:xfrm>
            <a:off x="8316913" y="2924175"/>
            <a:ext cx="0" cy="504825"/>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15363" name="Text Box 5"/>
          <p:cNvSpPr txBox="1">
            <a:spLocks noChangeArrowheads="1"/>
          </p:cNvSpPr>
          <p:nvPr/>
        </p:nvSpPr>
        <p:spPr bwMode="auto">
          <a:xfrm>
            <a:off x="1476375" y="4292600"/>
            <a:ext cx="1296988" cy="51752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Recursos Propios</a:t>
            </a:r>
          </a:p>
        </p:txBody>
      </p:sp>
      <p:sp>
        <p:nvSpPr>
          <p:cNvPr id="15364" name="Text Box 6"/>
          <p:cNvSpPr txBox="1">
            <a:spLocks noChangeArrowheads="1"/>
          </p:cNvSpPr>
          <p:nvPr/>
        </p:nvSpPr>
        <p:spPr bwMode="auto">
          <a:xfrm>
            <a:off x="2916238" y="4292600"/>
            <a:ext cx="1368425" cy="51752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Contabilidad Financiera</a:t>
            </a:r>
          </a:p>
        </p:txBody>
      </p:sp>
      <p:sp>
        <p:nvSpPr>
          <p:cNvPr id="15365" name="Text Box 8"/>
          <p:cNvSpPr txBox="1">
            <a:spLocks noChangeArrowheads="1"/>
          </p:cNvSpPr>
          <p:nvPr/>
        </p:nvSpPr>
        <p:spPr bwMode="auto">
          <a:xfrm>
            <a:off x="5867400" y="4292600"/>
            <a:ext cx="1368425" cy="51752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Control de Gasto</a:t>
            </a:r>
          </a:p>
        </p:txBody>
      </p:sp>
      <p:sp>
        <p:nvSpPr>
          <p:cNvPr id="15366" name="Text Box 9"/>
          <p:cNvSpPr txBox="1">
            <a:spLocks noChangeArrowheads="1"/>
          </p:cNvSpPr>
          <p:nvPr/>
        </p:nvSpPr>
        <p:spPr bwMode="auto">
          <a:xfrm>
            <a:off x="1763713" y="5300663"/>
            <a:ext cx="936625" cy="366712"/>
          </a:xfrm>
          <a:prstGeom prst="rect">
            <a:avLst/>
          </a:prstGeom>
          <a:noFill/>
          <a:ln w="9525">
            <a:noFill/>
            <a:miter lim="800000"/>
            <a:headEnd/>
            <a:tailEnd/>
          </a:ln>
        </p:spPr>
        <p:txBody>
          <a:bodyPr>
            <a:spAutoFit/>
          </a:bodyPr>
          <a:lstStyle/>
          <a:p>
            <a:pPr eaLnBrk="1" hangingPunct="1">
              <a:spcBef>
                <a:spcPct val="50000"/>
              </a:spcBef>
            </a:pPr>
            <a:endParaRPr lang="es-ES_tradnl" sz="1800"/>
          </a:p>
        </p:txBody>
      </p:sp>
      <p:sp>
        <p:nvSpPr>
          <p:cNvPr id="15367" name="Rectangle 10"/>
          <p:cNvSpPr>
            <a:spLocks noChangeArrowheads="1"/>
          </p:cNvSpPr>
          <p:nvPr/>
        </p:nvSpPr>
        <p:spPr bwMode="auto">
          <a:xfrm>
            <a:off x="3132138" y="1341438"/>
            <a:ext cx="2447925" cy="1079500"/>
          </a:xfrm>
          <a:prstGeom prst="rect">
            <a:avLst/>
          </a:prstGeom>
          <a:solidFill>
            <a:schemeClr val="accent1"/>
          </a:solidFill>
          <a:ln w="9525">
            <a:solidFill>
              <a:schemeClr val="tx1"/>
            </a:solidFill>
            <a:miter lim="800000"/>
            <a:headEnd/>
            <a:tailEnd/>
          </a:ln>
        </p:spPr>
        <p:txBody>
          <a:bodyPr wrap="none" anchor="ctr"/>
          <a:lstStyle/>
          <a:p>
            <a:pPr algn="ctr" eaLnBrk="1" hangingPunct="1"/>
            <a:r>
              <a:rPr lang="es-ES" sz="1800"/>
              <a:t>ÁREA FINANCIERA E</a:t>
            </a:r>
          </a:p>
          <a:p>
            <a:pPr algn="ctr" eaLnBrk="1" hangingPunct="1"/>
            <a:r>
              <a:rPr lang="es-ES" sz="1800"/>
              <a:t>INTERVENTORA</a:t>
            </a:r>
          </a:p>
          <a:p>
            <a:pPr algn="ctr" eaLnBrk="1" hangingPunct="1"/>
            <a:r>
              <a:rPr lang="es-ES" sz="1800"/>
              <a:t>GENERAL</a:t>
            </a:r>
          </a:p>
        </p:txBody>
      </p:sp>
      <p:sp>
        <p:nvSpPr>
          <p:cNvPr id="15368" name="Line 11"/>
          <p:cNvSpPr>
            <a:spLocks noChangeShapeType="1"/>
          </p:cNvSpPr>
          <p:nvPr/>
        </p:nvSpPr>
        <p:spPr bwMode="auto">
          <a:xfrm flipV="1">
            <a:off x="539750" y="3789363"/>
            <a:ext cx="7704138" cy="31750"/>
          </a:xfrm>
          <a:prstGeom prst="line">
            <a:avLst/>
          </a:prstGeom>
          <a:noFill/>
          <a:ln w="9525">
            <a:solidFill>
              <a:schemeClr val="tx1"/>
            </a:solidFill>
            <a:round/>
            <a:headEnd/>
            <a:tailEnd/>
          </a:ln>
        </p:spPr>
        <p:txBody>
          <a:bodyPr/>
          <a:lstStyle/>
          <a:p>
            <a:endParaRPr lang="es-ES"/>
          </a:p>
        </p:txBody>
      </p:sp>
      <p:sp>
        <p:nvSpPr>
          <p:cNvPr id="15369" name="Line 12"/>
          <p:cNvSpPr>
            <a:spLocks noChangeShapeType="1"/>
          </p:cNvSpPr>
          <p:nvPr/>
        </p:nvSpPr>
        <p:spPr bwMode="auto">
          <a:xfrm>
            <a:off x="4284663" y="2420938"/>
            <a:ext cx="0" cy="1368425"/>
          </a:xfrm>
          <a:prstGeom prst="line">
            <a:avLst/>
          </a:prstGeom>
          <a:noFill/>
          <a:ln w="9525">
            <a:solidFill>
              <a:schemeClr val="tx1"/>
            </a:solidFill>
            <a:round/>
            <a:headEnd/>
            <a:tailEnd/>
          </a:ln>
        </p:spPr>
        <p:txBody>
          <a:bodyPr/>
          <a:lstStyle/>
          <a:p>
            <a:endParaRPr lang="es-ES"/>
          </a:p>
        </p:txBody>
      </p:sp>
      <p:sp>
        <p:nvSpPr>
          <p:cNvPr id="15370" name="Line 13"/>
          <p:cNvSpPr>
            <a:spLocks noChangeShapeType="1"/>
          </p:cNvSpPr>
          <p:nvPr/>
        </p:nvSpPr>
        <p:spPr bwMode="auto">
          <a:xfrm>
            <a:off x="539750" y="3821113"/>
            <a:ext cx="0" cy="504825"/>
          </a:xfrm>
          <a:prstGeom prst="line">
            <a:avLst/>
          </a:prstGeom>
          <a:noFill/>
          <a:ln w="9525">
            <a:solidFill>
              <a:schemeClr val="tx1"/>
            </a:solidFill>
            <a:round/>
            <a:headEnd/>
            <a:tailEnd type="triangle" w="med" len="med"/>
          </a:ln>
        </p:spPr>
        <p:txBody>
          <a:bodyPr/>
          <a:lstStyle/>
          <a:p>
            <a:endParaRPr lang="es-ES"/>
          </a:p>
        </p:txBody>
      </p:sp>
      <p:sp>
        <p:nvSpPr>
          <p:cNvPr id="15371" name="Line 14"/>
          <p:cNvSpPr>
            <a:spLocks noChangeShapeType="1"/>
          </p:cNvSpPr>
          <p:nvPr/>
        </p:nvSpPr>
        <p:spPr bwMode="auto">
          <a:xfrm>
            <a:off x="2124075" y="3821113"/>
            <a:ext cx="0" cy="504825"/>
          </a:xfrm>
          <a:prstGeom prst="line">
            <a:avLst/>
          </a:prstGeom>
          <a:noFill/>
          <a:ln w="9525">
            <a:solidFill>
              <a:schemeClr val="tx1"/>
            </a:solidFill>
            <a:round/>
            <a:headEnd/>
            <a:tailEnd type="triangle" w="med" len="med"/>
          </a:ln>
        </p:spPr>
        <p:txBody>
          <a:bodyPr/>
          <a:lstStyle/>
          <a:p>
            <a:endParaRPr lang="es-ES"/>
          </a:p>
        </p:txBody>
      </p:sp>
      <p:sp>
        <p:nvSpPr>
          <p:cNvPr id="15372" name="Line 15"/>
          <p:cNvSpPr>
            <a:spLocks noChangeShapeType="1"/>
          </p:cNvSpPr>
          <p:nvPr/>
        </p:nvSpPr>
        <p:spPr bwMode="auto">
          <a:xfrm>
            <a:off x="3708400" y="3789363"/>
            <a:ext cx="0" cy="504825"/>
          </a:xfrm>
          <a:prstGeom prst="line">
            <a:avLst/>
          </a:prstGeom>
          <a:noFill/>
          <a:ln w="9525">
            <a:solidFill>
              <a:schemeClr val="tx1"/>
            </a:solidFill>
            <a:round/>
            <a:headEnd/>
            <a:tailEnd type="triangle" w="med" len="med"/>
          </a:ln>
        </p:spPr>
        <p:txBody>
          <a:bodyPr/>
          <a:lstStyle/>
          <a:p>
            <a:endParaRPr lang="es-ES"/>
          </a:p>
        </p:txBody>
      </p:sp>
      <p:sp>
        <p:nvSpPr>
          <p:cNvPr id="15373" name="Line 16"/>
          <p:cNvSpPr>
            <a:spLocks noChangeShapeType="1"/>
          </p:cNvSpPr>
          <p:nvPr/>
        </p:nvSpPr>
        <p:spPr bwMode="auto">
          <a:xfrm>
            <a:off x="5076825" y="3789363"/>
            <a:ext cx="0" cy="504825"/>
          </a:xfrm>
          <a:prstGeom prst="line">
            <a:avLst/>
          </a:prstGeom>
          <a:noFill/>
          <a:ln w="9525">
            <a:solidFill>
              <a:schemeClr val="tx1"/>
            </a:solidFill>
            <a:round/>
            <a:headEnd/>
            <a:tailEnd type="triangle" w="med" len="med"/>
          </a:ln>
        </p:spPr>
        <p:txBody>
          <a:bodyPr/>
          <a:lstStyle/>
          <a:p>
            <a:endParaRPr lang="es-ES"/>
          </a:p>
        </p:txBody>
      </p:sp>
      <p:sp>
        <p:nvSpPr>
          <p:cNvPr id="15374" name="Line 17"/>
          <p:cNvSpPr>
            <a:spLocks noChangeShapeType="1"/>
          </p:cNvSpPr>
          <p:nvPr/>
        </p:nvSpPr>
        <p:spPr bwMode="auto">
          <a:xfrm>
            <a:off x="6516688" y="3789363"/>
            <a:ext cx="0" cy="504825"/>
          </a:xfrm>
          <a:prstGeom prst="line">
            <a:avLst/>
          </a:prstGeom>
          <a:noFill/>
          <a:ln w="9525">
            <a:solidFill>
              <a:schemeClr val="tx1"/>
            </a:solidFill>
            <a:round/>
            <a:headEnd/>
            <a:tailEnd type="triangle" w="med" len="med"/>
          </a:ln>
        </p:spPr>
        <p:txBody>
          <a:bodyPr/>
          <a:lstStyle/>
          <a:p>
            <a:endParaRPr lang="es-ES"/>
          </a:p>
        </p:txBody>
      </p:sp>
      <p:sp>
        <p:nvSpPr>
          <p:cNvPr id="15375" name="Text Box 18"/>
          <p:cNvSpPr txBox="1">
            <a:spLocks noChangeArrowheads="1"/>
          </p:cNvSpPr>
          <p:nvPr/>
        </p:nvSpPr>
        <p:spPr bwMode="auto">
          <a:xfrm>
            <a:off x="0" y="4292600"/>
            <a:ext cx="1368425" cy="730250"/>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Consolidación e Intervención GEC</a:t>
            </a:r>
          </a:p>
        </p:txBody>
      </p:sp>
      <p:sp>
        <p:nvSpPr>
          <p:cNvPr id="15376" name="WordArt 19"/>
          <p:cNvSpPr>
            <a:spLocks noChangeArrowheads="1" noChangeShapeType="1" noTextEdit="1"/>
          </p:cNvSpPr>
          <p:nvPr/>
        </p:nvSpPr>
        <p:spPr bwMode="auto">
          <a:xfrm>
            <a:off x="900113" y="549275"/>
            <a:ext cx="6911975" cy="1008063"/>
          </a:xfrm>
          <a:prstGeom prst="rect">
            <a:avLst/>
          </a:prstGeom>
        </p:spPr>
        <p:txBody>
          <a:bodyPr wrap="none" fromWordArt="1">
            <a:prstTxWarp prst="textPlain">
              <a:avLst>
                <a:gd name="adj" fmla="val 50000"/>
              </a:avLst>
            </a:prstTxWarp>
          </a:bodyPr>
          <a:lstStyle/>
          <a:p>
            <a:pPr algn="ctr"/>
            <a:r>
              <a:rPr lang="es-ES" sz="24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ORGANIGRAMA DEPARTAMENTAL</a:t>
            </a:r>
          </a:p>
          <a:p>
            <a:pPr algn="ctr"/>
            <a:endParaRPr lang="es-ES" sz="24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ndParaRPr>
          </a:p>
        </p:txBody>
      </p:sp>
      <p:sp>
        <p:nvSpPr>
          <p:cNvPr id="15377" name="Text Box 20"/>
          <p:cNvSpPr txBox="1">
            <a:spLocks noChangeArrowheads="1"/>
          </p:cNvSpPr>
          <p:nvPr/>
        </p:nvSpPr>
        <p:spPr bwMode="auto">
          <a:xfrm>
            <a:off x="5076825" y="2708275"/>
            <a:ext cx="1512888" cy="641350"/>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800"/>
              <a:t>Staff de Intervención</a:t>
            </a:r>
          </a:p>
        </p:txBody>
      </p:sp>
      <p:sp>
        <p:nvSpPr>
          <p:cNvPr id="15378" name="Line 21"/>
          <p:cNvSpPr>
            <a:spLocks noChangeShapeType="1"/>
          </p:cNvSpPr>
          <p:nvPr/>
        </p:nvSpPr>
        <p:spPr bwMode="auto">
          <a:xfrm>
            <a:off x="4284663" y="3068638"/>
            <a:ext cx="792162" cy="0"/>
          </a:xfrm>
          <a:prstGeom prst="line">
            <a:avLst/>
          </a:prstGeom>
          <a:noFill/>
          <a:ln w="9525">
            <a:solidFill>
              <a:schemeClr val="tx1"/>
            </a:solidFill>
            <a:round/>
            <a:headEnd/>
            <a:tailEnd/>
          </a:ln>
        </p:spPr>
        <p:txBody>
          <a:bodyPr/>
          <a:lstStyle/>
          <a:p>
            <a:endParaRPr lang="es-ES"/>
          </a:p>
        </p:txBody>
      </p:sp>
      <p:sp>
        <p:nvSpPr>
          <p:cNvPr id="15379" name="Line 22"/>
          <p:cNvSpPr>
            <a:spLocks noChangeShapeType="1"/>
          </p:cNvSpPr>
          <p:nvPr/>
        </p:nvSpPr>
        <p:spPr bwMode="auto">
          <a:xfrm>
            <a:off x="8243888" y="3789363"/>
            <a:ext cx="0" cy="503237"/>
          </a:xfrm>
          <a:prstGeom prst="line">
            <a:avLst/>
          </a:prstGeom>
          <a:noFill/>
          <a:ln w="9525">
            <a:solidFill>
              <a:schemeClr val="tx1"/>
            </a:solidFill>
            <a:round/>
            <a:headEnd/>
            <a:tailEnd type="triangle" w="med" len="med"/>
          </a:ln>
        </p:spPr>
        <p:txBody>
          <a:bodyPr/>
          <a:lstStyle/>
          <a:p>
            <a:endParaRPr lang="es-ES"/>
          </a:p>
        </p:txBody>
      </p:sp>
      <p:sp>
        <p:nvSpPr>
          <p:cNvPr id="15380" name="Text Box 24"/>
          <p:cNvSpPr txBox="1">
            <a:spLocks noChangeArrowheads="1"/>
          </p:cNvSpPr>
          <p:nvPr/>
        </p:nvSpPr>
        <p:spPr bwMode="auto">
          <a:xfrm>
            <a:off x="7451725" y="4292600"/>
            <a:ext cx="1368425" cy="51752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Control de Gasto</a:t>
            </a:r>
          </a:p>
        </p:txBody>
      </p:sp>
      <p:sp>
        <p:nvSpPr>
          <p:cNvPr id="15381" name="Text Box 25"/>
          <p:cNvSpPr txBox="1">
            <a:spLocks noChangeArrowheads="1"/>
          </p:cNvSpPr>
          <p:nvPr/>
        </p:nvSpPr>
        <p:spPr bwMode="auto">
          <a:xfrm>
            <a:off x="4427538" y="4292600"/>
            <a:ext cx="1296987" cy="304800"/>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Fiscal</a:t>
            </a:r>
          </a:p>
        </p:txBody>
      </p:sp>
      <p:sp>
        <p:nvSpPr>
          <p:cNvPr id="15382" name="Text Box 26"/>
          <p:cNvSpPr txBox="1">
            <a:spLocks noChangeArrowheads="1"/>
          </p:cNvSpPr>
          <p:nvPr/>
        </p:nvSpPr>
        <p:spPr bwMode="auto">
          <a:xfrm>
            <a:off x="3635375" y="5445125"/>
            <a:ext cx="1368425" cy="304800"/>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Estados</a:t>
            </a:r>
          </a:p>
        </p:txBody>
      </p:sp>
      <p:sp>
        <p:nvSpPr>
          <p:cNvPr id="15383" name="Text Box 27"/>
          <p:cNvSpPr txBox="1">
            <a:spLocks noChangeArrowheads="1"/>
          </p:cNvSpPr>
          <p:nvPr/>
        </p:nvSpPr>
        <p:spPr bwMode="auto">
          <a:xfrm>
            <a:off x="1547813" y="5445125"/>
            <a:ext cx="1368425" cy="51752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Administración Contable</a:t>
            </a:r>
          </a:p>
        </p:txBody>
      </p:sp>
      <p:sp>
        <p:nvSpPr>
          <p:cNvPr id="15384" name="Line 29"/>
          <p:cNvSpPr>
            <a:spLocks noChangeShapeType="1"/>
          </p:cNvSpPr>
          <p:nvPr/>
        </p:nvSpPr>
        <p:spPr bwMode="auto">
          <a:xfrm>
            <a:off x="3492500" y="4797425"/>
            <a:ext cx="0" cy="360363"/>
          </a:xfrm>
          <a:prstGeom prst="line">
            <a:avLst/>
          </a:prstGeom>
          <a:noFill/>
          <a:ln w="9525">
            <a:solidFill>
              <a:schemeClr val="tx1"/>
            </a:solidFill>
            <a:round/>
            <a:headEnd/>
            <a:tailEnd type="triangle" w="med" len="med"/>
          </a:ln>
        </p:spPr>
        <p:txBody>
          <a:bodyPr/>
          <a:lstStyle/>
          <a:p>
            <a:endParaRPr lang="es-ES"/>
          </a:p>
        </p:txBody>
      </p:sp>
      <p:sp>
        <p:nvSpPr>
          <p:cNvPr id="15385" name="Line 30"/>
          <p:cNvSpPr>
            <a:spLocks noChangeShapeType="1"/>
          </p:cNvSpPr>
          <p:nvPr/>
        </p:nvSpPr>
        <p:spPr bwMode="auto">
          <a:xfrm>
            <a:off x="2124075" y="5157788"/>
            <a:ext cx="2232025" cy="0"/>
          </a:xfrm>
          <a:prstGeom prst="line">
            <a:avLst/>
          </a:prstGeom>
          <a:noFill/>
          <a:ln w="9525">
            <a:solidFill>
              <a:schemeClr val="tx1"/>
            </a:solidFill>
            <a:round/>
            <a:headEnd/>
            <a:tailEnd/>
          </a:ln>
        </p:spPr>
        <p:txBody>
          <a:bodyPr/>
          <a:lstStyle/>
          <a:p>
            <a:endParaRPr lang="es-ES"/>
          </a:p>
        </p:txBody>
      </p:sp>
      <p:sp>
        <p:nvSpPr>
          <p:cNvPr id="15386" name="Line 31"/>
          <p:cNvSpPr>
            <a:spLocks noChangeShapeType="1"/>
          </p:cNvSpPr>
          <p:nvPr/>
        </p:nvSpPr>
        <p:spPr bwMode="auto">
          <a:xfrm>
            <a:off x="2124075" y="5157788"/>
            <a:ext cx="0" cy="287337"/>
          </a:xfrm>
          <a:prstGeom prst="line">
            <a:avLst/>
          </a:prstGeom>
          <a:noFill/>
          <a:ln w="9525">
            <a:solidFill>
              <a:schemeClr val="tx1"/>
            </a:solidFill>
            <a:round/>
            <a:headEnd/>
            <a:tailEnd type="triangle" w="med" len="med"/>
          </a:ln>
        </p:spPr>
        <p:txBody>
          <a:bodyPr/>
          <a:lstStyle/>
          <a:p>
            <a:endParaRPr lang="es-ES"/>
          </a:p>
        </p:txBody>
      </p:sp>
      <p:sp>
        <p:nvSpPr>
          <p:cNvPr id="15387" name="Line 32"/>
          <p:cNvSpPr>
            <a:spLocks noChangeShapeType="1"/>
          </p:cNvSpPr>
          <p:nvPr/>
        </p:nvSpPr>
        <p:spPr bwMode="auto">
          <a:xfrm>
            <a:off x="4356100" y="5157788"/>
            <a:ext cx="0" cy="287337"/>
          </a:xfrm>
          <a:prstGeom prst="line">
            <a:avLst/>
          </a:prstGeom>
          <a:noFill/>
          <a:ln w="9525">
            <a:solidFill>
              <a:schemeClr val="tx1"/>
            </a:solidFill>
            <a:round/>
            <a:headEnd/>
            <a:tailEnd type="triangle" w="med" len="med"/>
          </a:ln>
        </p:spPr>
        <p:txBody>
          <a:bodyPr/>
          <a:lstStyle/>
          <a:p>
            <a:endParaRPr lang="es-E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4"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103427" name="Text Box 5"/>
          <p:cNvSpPr txBox="1">
            <a:spLocks noChangeArrowheads="1"/>
          </p:cNvSpPr>
          <p:nvPr/>
        </p:nvSpPr>
        <p:spPr bwMode="auto">
          <a:xfrm>
            <a:off x="1476375" y="4292600"/>
            <a:ext cx="1296988" cy="730250"/>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Compensación y previsión social</a:t>
            </a:r>
          </a:p>
        </p:txBody>
      </p:sp>
      <p:sp>
        <p:nvSpPr>
          <p:cNvPr id="103428" name="Text Box 6"/>
          <p:cNvSpPr txBox="1">
            <a:spLocks noChangeArrowheads="1"/>
          </p:cNvSpPr>
          <p:nvPr/>
        </p:nvSpPr>
        <p:spPr bwMode="auto">
          <a:xfrm>
            <a:off x="3419475" y="4292600"/>
            <a:ext cx="1368425" cy="51752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Relaciones Laborales</a:t>
            </a:r>
          </a:p>
        </p:txBody>
      </p:sp>
      <p:sp>
        <p:nvSpPr>
          <p:cNvPr id="103429" name="Text Box 8"/>
          <p:cNvSpPr txBox="1">
            <a:spLocks noChangeArrowheads="1"/>
          </p:cNvSpPr>
          <p:nvPr/>
        </p:nvSpPr>
        <p:spPr bwMode="auto">
          <a:xfrm>
            <a:off x="5651500" y="4292600"/>
            <a:ext cx="1368425" cy="51752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Gestión de RR.HH</a:t>
            </a:r>
          </a:p>
        </p:txBody>
      </p:sp>
      <p:sp>
        <p:nvSpPr>
          <p:cNvPr id="103430" name="Text Box 9"/>
          <p:cNvSpPr txBox="1">
            <a:spLocks noChangeArrowheads="1"/>
          </p:cNvSpPr>
          <p:nvPr/>
        </p:nvSpPr>
        <p:spPr bwMode="auto">
          <a:xfrm>
            <a:off x="1763713" y="5300663"/>
            <a:ext cx="936625" cy="366712"/>
          </a:xfrm>
          <a:prstGeom prst="rect">
            <a:avLst/>
          </a:prstGeom>
          <a:noFill/>
          <a:ln w="9525">
            <a:noFill/>
            <a:miter lim="800000"/>
            <a:headEnd/>
            <a:tailEnd/>
          </a:ln>
        </p:spPr>
        <p:txBody>
          <a:bodyPr>
            <a:spAutoFit/>
          </a:bodyPr>
          <a:lstStyle/>
          <a:p>
            <a:pPr eaLnBrk="1" hangingPunct="1">
              <a:spcBef>
                <a:spcPct val="50000"/>
              </a:spcBef>
            </a:pPr>
            <a:endParaRPr lang="es-ES_tradnl" sz="1800"/>
          </a:p>
        </p:txBody>
      </p:sp>
      <p:sp>
        <p:nvSpPr>
          <p:cNvPr id="103431" name="Rectangle 10"/>
          <p:cNvSpPr>
            <a:spLocks noChangeArrowheads="1"/>
          </p:cNvSpPr>
          <p:nvPr/>
        </p:nvSpPr>
        <p:spPr bwMode="auto">
          <a:xfrm>
            <a:off x="3132138" y="1052513"/>
            <a:ext cx="2447925" cy="1079500"/>
          </a:xfrm>
          <a:prstGeom prst="rect">
            <a:avLst/>
          </a:prstGeom>
          <a:solidFill>
            <a:schemeClr val="accent1"/>
          </a:solidFill>
          <a:ln w="9525">
            <a:solidFill>
              <a:schemeClr val="tx1"/>
            </a:solidFill>
            <a:miter lim="800000"/>
            <a:headEnd/>
            <a:tailEnd/>
          </a:ln>
        </p:spPr>
        <p:txBody>
          <a:bodyPr wrap="none" anchor="ctr"/>
          <a:lstStyle/>
          <a:p>
            <a:pPr algn="ctr" eaLnBrk="1" hangingPunct="1"/>
            <a:r>
              <a:rPr lang="es-ES" sz="1800"/>
              <a:t>ÁREA DE RECURSOS</a:t>
            </a:r>
          </a:p>
          <a:p>
            <a:pPr algn="ctr" eaLnBrk="1" hangingPunct="1"/>
            <a:r>
              <a:rPr lang="es-ES" sz="1800"/>
              <a:t>HUMANOS</a:t>
            </a:r>
          </a:p>
        </p:txBody>
      </p:sp>
      <p:sp>
        <p:nvSpPr>
          <p:cNvPr id="103432" name="Line 11"/>
          <p:cNvSpPr>
            <a:spLocks noChangeShapeType="1"/>
          </p:cNvSpPr>
          <p:nvPr/>
        </p:nvSpPr>
        <p:spPr bwMode="auto">
          <a:xfrm flipV="1">
            <a:off x="539750" y="3789363"/>
            <a:ext cx="7704138" cy="31750"/>
          </a:xfrm>
          <a:prstGeom prst="line">
            <a:avLst/>
          </a:prstGeom>
          <a:noFill/>
          <a:ln w="9525">
            <a:solidFill>
              <a:schemeClr val="tx1"/>
            </a:solidFill>
            <a:round/>
            <a:headEnd/>
            <a:tailEnd/>
          </a:ln>
        </p:spPr>
        <p:txBody>
          <a:bodyPr/>
          <a:lstStyle/>
          <a:p>
            <a:endParaRPr lang="es-ES"/>
          </a:p>
        </p:txBody>
      </p:sp>
      <p:sp>
        <p:nvSpPr>
          <p:cNvPr id="103433" name="Line 12"/>
          <p:cNvSpPr>
            <a:spLocks noChangeShapeType="1"/>
          </p:cNvSpPr>
          <p:nvPr/>
        </p:nvSpPr>
        <p:spPr bwMode="auto">
          <a:xfrm>
            <a:off x="4284663" y="2133600"/>
            <a:ext cx="0" cy="647700"/>
          </a:xfrm>
          <a:prstGeom prst="line">
            <a:avLst/>
          </a:prstGeom>
          <a:noFill/>
          <a:ln w="9525">
            <a:solidFill>
              <a:schemeClr val="tx1"/>
            </a:solidFill>
            <a:round/>
            <a:headEnd/>
            <a:tailEnd/>
          </a:ln>
        </p:spPr>
        <p:txBody>
          <a:bodyPr/>
          <a:lstStyle/>
          <a:p>
            <a:endParaRPr lang="es-ES"/>
          </a:p>
        </p:txBody>
      </p:sp>
      <p:sp>
        <p:nvSpPr>
          <p:cNvPr id="103434" name="Line 13"/>
          <p:cNvSpPr>
            <a:spLocks noChangeShapeType="1"/>
          </p:cNvSpPr>
          <p:nvPr/>
        </p:nvSpPr>
        <p:spPr bwMode="auto">
          <a:xfrm>
            <a:off x="539750" y="3821113"/>
            <a:ext cx="0" cy="504825"/>
          </a:xfrm>
          <a:prstGeom prst="line">
            <a:avLst/>
          </a:prstGeom>
          <a:noFill/>
          <a:ln w="9525">
            <a:solidFill>
              <a:schemeClr val="tx1"/>
            </a:solidFill>
            <a:round/>
            <a:headEnd/>
            <a:tailEnd type="triangle" w="med" len="med"/>
          </a:ln>
        </p:spPr>
        <p:txBody>
          <a:bodyPr/>
          <a:lstStyle/>
          <a:p>
            <a:endParaRPr lang="es-ES"/>
          </a:p>
        </p:txBody>
      </p:sp>
      <p:sp>
        <p:nvSpPr>
          <p:cNvPr id="103435" name="Line 14"/>
          <p:cNvSpPr>
            <a:spLocks noChangeShapeType="1"/>
          </p:cNvSpPr>
          <p:nvPr/>
        </p:nvSpPr>
        <p:spPr bwMode="auto">
          <a:xfrm>
            <a:off x="2124075" y="3821113"/>
            <a:ext cx="0" cy="504825"/>
          </a:xfrm>
          <a:prstGeom prst="line">
            <a:avLst/>
          </a:prstGeom>
          <a:noFill/>
          <a:ln w="9525">
            <a:solidFill>
              <a:schemeClr val="tx1"/>
            </a:solidFill>
            <a:round/>
            <a:headEnd/>
            <a:tailEnd type="triangle" w="med" len="med"/>
          </a:ln>
        </p:spPr>
        <p:txBody>
          <a:bodyPr/>
          <a:lstStyle/>
          <a:p>
            <a:endParaRPr lang="es-ES"/>
          </a:p>
        </p:txBody>
      </p:sp>
      <p:sp>
        <p:nvSpPr>
          <p:cNvPr id="103436" name="Line 15"/>
          <p:cNvSpPr>
            <a:spLocks noChangeShapeType="1"/>
          </p:cNvSpPr>
          <p:nvPr/>
        </p:nvSpPr>
        <p:spPr bwMode="auto">
          <a:xfrm>
            <a:off x="4284663" y="3789363"/>
            <a:ext cx="0" cy="504825"/>
          </a:xfrm>
          <a:prstGeom prst="line">
            <a:avLst/>
          </a:prstGeom>
          <a:noFill/>
          <a:ln w="9525">
            <a:solidFill>
              <a:schemeClr val="tx1"/>
            </a:solidFill>
            <a:round/>
            <a:headEnd/>
            <a:tailEnd type="triangle" w="med" len="med"/>
          </a:ln>
        </p:spPr>
        <p:txBody>
          <a:bodyPr/>
          <a:lstStyle/>
          <a:p>
            <a:endParaRPr lang="es-ES"/>
          </a:p>
        </p:txBody>
      </p:sp>
      <p:sp>
        <p:nvSpPr>
          <p:cNvPr id="103438" name="Line 17"/>
          <p:cNvSpPr>
            <a:spLocks noChangeShapeType="1"/>
          </p:cNvSpPr>
          <p:nvPr/>
        </p:nvSpPr>
        <p:spPr bwMode="auto">
          <a:xfrm>
            <a:off x="6516688" y="3789363"/>
            <a:ext cx="0" cy="504825"/>
          </a:xfrm>
          <a:prstGeom prst="line">
            <a:avLst/>
          </a:prstGeom>
          <a:noFill/>
          <a:ln w="9525">
            <a:solidFill>
              <a:schemeClr val="tx1"/>
            </a:solidFill>
            <a:round/>
            <a:headEnd/>
            <a:tailEnd type="triangle" w="med" len="med"/>
          </a:ln>
        </p:spPr>
        <p:txBody>
          <a:bodyPr/>
          <a:lstStyle/>
          <a:p>
            <a:endParaRPr lang="es-ES"/>
          </a:p>
        </p:txBody>
      </p:sp>
      <p:sp>
        <p:nvSpPr>
          <p:cNvPr id="103439" name="Text Box 18"/>
          <p:cNvSpPr txBox="1">
            <a:spLocks noChangeArrowheads="1"/>
          </p:cNvSpPr>
          <p:nvPr/>
        </p:nvSpPr>
        <p:spPr bwMode="auto">
          <a:xfrm>
            <a:off x="0" y="4292600"/>
            <a:ext cx="1368425" cy="623888"/>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Administración</a:t>
            </a:r>
          </a:p>
          <a:p>
            <a:pPr eaLnBrk="1" hangingPunct="1">
              <a:spcBef>
                <a:spcPct val="50000"/>
              </a:spcBef>
            </a:pPr>
            <a:r>
              <a:rPr lang="es-ES" sz="1400"/>
              <a:t>RR.HH</a:t>
            </a:r>
          </a:p>
        </p:txBody>
      </p:sp>
      <p:sp>
        <p:nvSpPr>
          <p:cNvPr id="103440" name="WordArt 19"/>
          <p:cNvSpPr>
            <a:spLocks noChangeArrowheads="1" noChangeShapeType="1" noTextEdit="1"/>
          </p:cNvSpPr>
          <p:nvPr/>
        </p:nvSpPr>
        <p:spPr bwMode="auto">
          <a:xfrm>
            <a:off x="900113" y="549275"/>
            <a:ext cx="6911975" cy="1008063"/>
          </a:xfrm>
          <a:prstGeom prst="rect">
            <a:avLst/>
          </a:prstGeom>
        </p:spPr>
        <p:txBody>
          <a:bodyPr wrap="none" fromWordArt="1">
            <a:prstTxWarp prst="textPlain">
              <a:avLst>
                <a:gd name="adj" fmla="val 50000"/>
              </a:avLst>
            </a:prstTxWarp>
          </a:bodyPr>
          <a:lstStyle/>
          <a:p>
            <a:pPr algn="ctr"/>
            <a:r>
              <a:rPr lang="es-ES" sz="24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ORGANIGRAMA DEPARTAMENTAL</a:t>
            </a:r>
          </a:p>
          <a:p>
            <a:pPr algn="ctr"/>
            <a:endParaRPr lang="es-ES" sz="24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ndParaRPr>
          </a:p>
        </p:txBody>
      </p:sp>
      <p:sp>
        <p:nvSpPr>
          <p:cNvPr id="103441" name="Text Box 20"/>
          <p:cNvSpPr txBox="1">
            <a:spLocks noChangeArrowheads="1"/>
          </p:cNvSpPr>
          <p:nvPr/>
        </p:nvSpPr>
        <p:spPr bwMode="auto">
          <a:xfrm>
            <a:off x="5508625" y="2492375"/>
            <a:ext cx="1512888" cy="304800"/>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Servicio médico</a:t>
            </a:r>
          </a:p>
        </p:txBody>
      </p:sp>
      <p:sp>
        <p:nvSpPr>
          <p:cNvPr id="103442" name="Line 21"/>
          <p:cNvSpPr>
            <a:spLocks noChangeShapeType="1"/>
          </p:cNvSpPr>
          <p:nvPr/>
        </p:nvSpPr>
        <p:spPr bwMode="auto">
          <a:xfrm>
            <a:off x="4284663" y="2636838"/>
            <a:ext cx="1223962" cy="0"/>
          </a:xfrm>
          <a:prstGeom prst="line">
            <a:avLst/>
          </a:prstGeom>
          <a:noFill/>
          <a:ln w="9525">
            <a:solidFill>
              <a:schemeClr val="tx1"/>
            </a:solidFill>
            <a:round/>
            <a:headEnd/>
            <a:tailEnd/>
          </a:ln>
        </p:spPr>
        <p:txBody>
          <a:bodyPr/>
          <a:lstStyle/>
          <a:p>
            <a:endParaRPr lang="es-ES"/>
          </a:p>
        </p:txBody>
      </p:sp>
      <p:sp>
        <p:nvSpPr>
          <p:cNvPr id="103443" name="Line 22"/>
          <p:cNvSpPr>
            <a:spLocks noChangeShapeType="1"/>
          </p:cNvSpPr>
          <p:nvPr/>
        </p:nvSpPr>
        <p:spPr bwMode="auto">
          <a:xfrm>
            <a:off x="8243888" y="3789363"/>
            <a:ext cx="0" cy="503237"/>
          </a:xfrm>
          <a:prstGeom prst="line">
            <a:avLst/>
          </a:prstGeom>
          <a:noFill/>
          <a:ln w="9525">
            <a:solidFill>
              <a:schemeClr val="tx1"/>
            </a:solidFill>
            <a:round/>
            <a:headEnd/>
            <a:tailEnd type="triangle" w="med" len="med"/>
          </a:ln>
        </p:spPr>
        <p:txBody>
          <a:bodyPr/>
          <a:lstStyle/>
          <a:p>
            <a:endParaRPr lang="es-ES"/>
          </a:p>
        </p:txBody>
      </p:sp>
      <p:sp>
        <p:nvSpPr>
          <p:cNvPr id="103444" name="Text Box 24"/>
          <p:cNvSpPr txBox="1">
            <a:spLocks noChangeArrowheads="1"/>
          </p:cNvSpPr>
          <p:nvPr/>
        </p:nvSpPr>
        <p:spPr bwMode="auto">
          <a:xfrm>
            <a:off x="7451725" y="4292600"/>
            <a:ext cx="1368425" cy="304800"/>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Formación</a:t>
            </a:r>
          </a:p>
        </p:txBody>
      </p:sp>
      <p:sp>
        <p:nvSpPr>
          <p:cNvPr id="103446" name="Text Box 26"/>
          <p:cNvSpPr txBox="1">
            <a:spLocks noChangeArrowheads="1"/>
          </p:cNvSpPr>
          <p:nvPr/>
        </p:nvSpPr>
        <p:spPr bwMode="auto">
          <a:xfrm>
            <a:off x="4716463" y="5445125"/>
            <a:ext cx="1368425" cy="517525"/>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Igualdad y conciliación</a:t>
            </a:r>
          </a:p>
        </p:txBody>
      </p:sp>
      <p:sp>
        <p:nvSpPr>
          <p:cNvPr id="103447" name="Text Box 27"/>
          <p:cNvSpPr txBox="1">
            <a:spLocks noChangeArrowheads="1"/>
          </p:cNvSpPr>
          <p:nvPr/>
        </p:nvSpPr>
        <p:spPr bwMode="auto">
          <a:xfrm>
            <a:off x="2484438" y="5445125"/>
            <a:ext cx="1368425" cy="730250"/>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Prevención de riesgos laborales</a:t>
            </a:r>
          </a:p>
        </p:txBody>
      </p:sp>
      <p:sp>
        <p:nvSpPr>
          <p:cNvPr id="103448" name="Line 29"/>
          <p:cNvSpPr>
            <a:spLocks noChangeShapeType="1"/>
          </p:cNvSpPr>
          <p:nvPr/>
        </p:nvSpPr>
        <p:spPr bwMode="auto">
          <a:xfrm>
            <a:off x="4067175" y="4797425"/>
            <a:ext cx="0" cy="360363"/>
          </a:xfrm>
          <a:prstGeom prst="line">
            <a:avLst/>
          </a:prstGeom>
          <a:noFill/>
          <a:ln w="9525">
            <a:solidFill>
              <a:schemeClr val="tx1"/>
            </a:solidFill>
            <a:round/>
            <a:headEnd/>
            <a:tailEnd type="triangle" w="med" len="med"/>
          </a:ln>
        </p:spPr>
        <p:txBody>
          <a:bodyPr/>
          <a:lstStyle/>
          <a:p>
            <a:endParaRPr lang="es-ES"/>
          </a:p>
        </p:txBody>
      </p:sp>
      <p:sp>
        <p:nvSpPr>
          <p:cNvPr id="103449" name="Line 30"/>
          <p:cNvSpPr>
            <a:spLocks noChangeShapeType="1"/>
          </p:cNvSpPr>
          <p:nvPr/>
        </p:nvSpPr>
        <p:spPr bwMode="auto">
          <a:xfrm>
            <a:off x="3203575" y="5157788"/>
            <a:ext cx="2232025" cy="0"/>
          </a:xfrm>
          <a:prstGeom prst="line">
            <a:avLst/>
          </a:prstGeom>
          <a:noFill/>
          <a:ln w="9525">
            <a:solidFill>
              <a:schemeClr val="tx1"/>
            </a:solidFill>
            <a:round/>
            <a:headEnd/>
            <a:tailEnd/>
          </a:ln>
        </p:spPr>
        <p:txBody>
          <a:bodyPr/>
          <a:lstStyle/>
          <a:p>
            <a:endParaRPr lang="es-ES"/>
          </a:p>
        </p:txBody>
      </p:sp>
      <p:sp>
        <p:nvSpPr>
          <p:cNvPr id="103450" name="Line 31"/>
          <p:cNvSpPr>
            <a:spLocks noChangeShapeType="1"/>
          </p:cNvSpPr>
          <p:nvPr/>
        </p:nvSpPr>
        <p:spPr bwMode="auto">
          <a:xfrm>
            <a:off x="3203575" y="5157788"/>
            <a:ext cx="0" cy="287337"/>
          </a:xfrm>
          <a:prstGeom prst="line">
            <a:avLst/>
          </a:prstGeom>
          <a:noFill/>
          <a:ln w="9525">
            <a:solidFill>
              <a:schemeClr val="tx1"/>
            </a:solidFill>
            <a:round/>
            <a:headEnd/>
            <a:tailEnd type="triangle" w="med" len="med"/>
          </a:ln>
        </p:spPr>
        <p:txBody>
          <a:bodyPr/>
          <a:lstStyle/>
          <a:p>
            <a:endParaRPr lang="es-ES"/>
          </a:p>
        </p:txBody>
      </p:sp>
      <p:sp>
        <p:nvSpPr>
          <p:cNvPr id="103451" name="Line 32"/>
          <p:cNvSpPr>
            <a:spLocks noChangeShapeType="1"/>
          </p:cNvSpPr>
          <p:nvPr/>
        </p:nvSpPr>
        <p:spPr bwMode="auto">
          <a:xfrm>
            <a:off x="5435600" y="5157788"/>
            <a:ext cx="0" cy="287337"/>
          </a:xfrm>
          <a:prstGeom prst="line">
            <a:avLst/>
          </a:prstGeom>
          <a:noFill/>
          <a:ln w="9525">
            <a:solidFill>
              <a:schemeClr val="tx1"/>
            </a:solidFill>
            <a:round/>
            <a:headEnd/>
            <a:tailEnd type="triangle" w="med" len="med"/>
          </a:ln>
        </p:spPr>
        <p:txBody>
          <a:bodyPr/>
          <a:lstStyle/>
          <a:p>
            <a:endParaRPr lang="es-ES"/>
          </a:p>
        </p:txBody>
      </p:sp>
      <p:sp>
        <p:nvSpPr>
          <p:cNvPr id="103452" name="Text Box 20"/>
          <p:cNvSpPr txBox="1">
            <a:spLocks noChangeArrowheads="1"/>
          </p:cNvSpPr>
          <p:nvPr/>
        </p:nvSpPr>
        <p:spPr bwMode="auto">
          <a:xfrm>
            <a:off x="3492500" y="2781300"/>
            <a:ext cx="1512888" cy="730250"/>
          </a:xfrm>
          <a:prstGeom prst="rect">
            <a:avLst/>
          </a:prstGeom>
          <a:solidFill>
            <a:schemeClr val="accent1"/>
          </a:solidFill>
          <a:ln w="9525">
            <a:noFill/>
            <a:miter lim="800000"/>
            <a:headEnd/>
            <a:tailEnd/>
          </a:ln>
        </p:spPr>
        <p:txBody>
          <a:bodyPr>
            <a:spAutoFit/>
          </a:bodyPr>
          <a:lstStyle/>
          <a:p>
            <a:pPr eaLnBrk="1" hangingPunct="1">
              <a:spcBef>
                <a:spcPct val="50000"/>
              </a:spcBef>
            </a:pPr>
            <a:r>
              <a:rPr lang="es-ES" sz="1400"/>
              <a:t>Jefe de Recursos Humanos</a:t>
            </a:r>
          </a:p>
        </p:txBody>
      </p:sp>
      <p:sp>
        <p:nvSpPr>
          <p:cNvPr id="103453" name="Line 29"/>
          <p:cNvSpPr>
            <a:spLocks noChangeShapeType="1"/>
          </p:cNvSpPr>
          <p:nvPr/>
        </p:nvSpPr>
        <p:spPr bwMode="auto">
          <a:xfrm>
            <a:off x="4284663" y="3500438"/>
            <a:ext cx="0" cy="288925"/>
          </a:xfrm>
          <a:prstGeom prst="line">
            <a:avLst/>
          </a:prstGeom>
          <a:noFill/>
          <a:ln w="9525">
            <a:solidFill>
              <a:schemeClr val="tx1"/>
            </a:solidFill>
            <a:round/>
            <a:headEnd/>
            <a:tailEnd/>
          </a:ln>
          <a:effectLst/>
        </p:spPr>
        <p:txBody>
          <a:bodyPr/>
          <a:lstStyle/>
          <a:p>
            <a:endParaRPr lang="es-E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0" name="Text Box 10"/>
          <p:cNvSpPr txBox="1">
            <a:spLocks noChangeArrowheads="1"/>
          </p:cNvSpPr>
          <p:nvPr/>
        </p:nvSpPr>
        <p:spPr bwMode="auto">
          <a:xfrm>
            <a:off x="468313" y="1628775"/>
            <a:ext cx="7404100" cy="3756025"/>
          </a:xfrm>
          <a:prstGeom prst="rect">
            <a:avLst/>
          </a:prstGeom>
          <a:noFill/>
          <a:ln w="9525">
            <a:noFill/>
            <a:miter lim="800000"/>
            <a:headEnd/>
            <a:tailEnd/>
          </a:ln>
        </p:spPr>
        <p:txBody>
          <a:bodyPr>
            <a:spAutoFit/>
          </a:bodyPr>
          <a:lstStyle/>
          <a:p>
            <a:pPr algn="just"/>
            <a:r>
              <a:rPr lang="en-US" sz="2100"/>
              <a:t>Número de niveles: 3</a:t>
            </a:r>
          </a:p>
          <a:p>
            <a:pPr algn="just"/>
            <a:r>
              <a:rPr lang="en-US" sz="2100"/>
              <a:t>Agrupación por departamentos funcional.</a:t>
            </a:r>
          </a:p>
          <a:p>
            <a:pPr algn="just">
              <a:buFont typeface="Wingdings" pitchFamily="2" charset="2"/>
              <a:buNone/>
            </a:pPr>
            <a:endParaRPr lang="en-US" sz="2100"/>
          </a:p>
          <a:p>
            <a:pPr algn="just"/>
            <a:r>
              <a:rPr lang="en-US" sz="2100"/>
              <a:t>Número de puestos: </a:t>
            </a:r>
          </a:p>
          <a:p>
            <a:pPr algn="just"/>
            <a:r>
              <a:rPr lang="en-US" sz="1800" b="1"/>
              <a:t>Nivel 1: 1</a:t>
            </a:r>
          </a:p>
          <a:p>
            <a:pPr algn="just"/>
            <a:r>
              <a:rPr lang="en-US" sz="1800" b="1"/>
              <a:t>Nivel 2: 5</a:t>
            </a:r>
          </a:p>
          <a:p>
            <a:pPr algn="just"/>
            <a:r>
              <a:rPr lang="en-US" sz="1800" b="1"/>
              <a:t>Nivel 3: resto</a:t>
            </a:r>
          </a:p>
          <a:p>
            <a:pPr algn="just"/>
            <a:endParaRPr lang="en-US" sz="1800" b="1"/>
          </a:p>
          <a:p>
            <a:pPr algn="just"/>
            <a:r>
              <a:rPr lang="en-US" sz="2100"/>
              <a:t>Distribución de los puestos: ( total)</a:t>
            </a:r>
          </a:p>
          <a:p>
            <a:pPr lvl="1" algn="just"/>
            <a:r>
              <a:rPr lang="en-US" sz="2100"/>
              <a:t> -Cúpula  </a:t>
            </a:r>
            <a:r>
              <a:rPr lang="es-ES" sz="2100"/>
              <a:t>directiva</a:t>
            </a:r>
            <a:r>
              <a:rPr lang="en-US" sz="2100"/>
              <a:t>: 2 (presidente y director general</a:t>
            </a:r>
          </a:p>
          <a:p>
            <a:pPr lvl="1" algn="just"/>
            <a:r>
              <a:rPr lang="en-US" sz="2100"/>
              <a:t> -Directivos de nivel medio: 5</a:t>
            </a:r>
          </a:p>
          <a:p>
            <a:pPr lvl="1" algn="just"/>
            <a:r>
              <a:rPr lang="en-US" sz="2100"/>
              <a:t>-Personal operativo.</a:t>
            </a:r>
          </a:p>
        </p:txBody>
      </p:sp>
      <p:sp>
        <p:nvSpPr>
          <p:cNvPr id="98309" name="WordArt 19"/>
          <p:cNvSpPr>
            <a:spLocks noChangeArrowheads="1" noChangeShapeType="1" noTextEdit="1"/>
          </p:cNvSpPr>
          <p:nvPr/>
        </p:nvSpPr>
        <p:spPr bwMode="auto">
          <a:xfrm>
            <a:off x="900113" y="549275"/>
            <a:ext cx="6911975" cy="1008063"/>
          </a:xfrm>
          <a:prstGeom prst="rect">
            <a:avLst/>
          </a:prstGeom>
        </p:spPr>
        <p:txBody>
          <a:bodyPr wrap="none" fromWordArt="1">
            <a:prstTxWarp prst="textPlain">
              <a:avLst>
                <a:gd name="adj" fmla="val 50000"/>
              </a:avLst>
            </a:prstTxWarp>
          </a:bodyPr>
          <a:lstStyle/>
          <a:p>
            <a:pPr algn="ctr"/>
            <a:r>
              <a:rPr lang="es-ES" sz="24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FORMAL DE LA</a:t>
            </a:r>
          </a:p>
          <a:p>
            <a:pPr algn="ctr"/>
            <a:r>
              <a:rPr lang="es-ES" sz="24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ESTRUCTURA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grpId="0" nodeType="afterEffect">
                                  <p:stCondLst>
                                    <p:cond delay="0"/>
                                  </p:stCondLst>
                                  <p:iterate type="wd">
                                    <p:tmPct val="10000"/>
                                  </p:iterate>
                                  <p:childTnLst>
                                    <p:set>
                                      <p:cBhvr>
                                        <p:cTn id="6" dur="1" fill="hold">
                                          <p:stCondLst>
                                            <p:cond delay="0"/>
                                          </p:stCondLst>
                                        </p:cTn>
                                        <p:tgtEl>
                                          <p:spTgt spid="92170"/>
                                        </p:tgtEl>
                                        <p:attrNameLst>
                                          <p:attrName>style.visibility</p:attrName>
                                        </p:attrNameLst>
                                      </p:cBhvr>
                                      <p:to>
                                        <p:strVal val="visible"/>
                                      </p:to>
                                    </p:set>
                                    <p:anim calcmode="lin" valueType="num">
                                      <p:cBhvr additive="base">
                                        <p:cTn id="7" dur="1000" fill="hold"/>
                                        <p:tgtEl>
                                          <p:spTgt spid="92170"/>
                                        </p:tgtEl>
                                        <p:attrNameLst>
                                          <p:attrName>ppt_x</p:attrName>
                                        </p:attrNameLst>
                                      </p:cBhvr>
                                      <p:tavLst>
                                        <p:tav tm="0">
                                          <p:val>
                                            <p:strVal val="0-#ppt_w/2"/>
                                          </p:val>
                                        </p:tav>
                                        <p:tav tm="100000">
                                          <p:val>
                                            <p:strVal val="#ppt_x"/>
                                          </p:val>
                                        </p:tav>
                                      </p:tavLst>
                                    </p:anim>
                                    <p:anim calcmode="lin" valueType="num">
                                      <p:cBhvr additive="base">
                                        <p:cTn id="8" dur="1000" fill="hold"/>
                                        <p:tgtEl>
                                          <p:spTgt spid="921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ChangeArrowheads="1"/>
          </p:cNvSpPr>
          <p:nvPr/>
        </p:nvSpPr>
        <p:spPr bwMode="auto">
          <a:xfrm>
            <a:off x="539750" y="1392256"/>
            <a:ext cx="719138" cy="4751388"/>
          </a:xfrm>
          <a:prstGeom prst="rect">
            <a:avLst/>
          </a:prstGeom>
          <a:solidFill>
            <a:schemeClr val="accent1"/>
          </a:solidFill>
          <a:ln w="9525">
            <a:solidFill>
              <a:schemeClr val="tx1"/>
            </a:solidFill>
            <a:miter lim="800000"/>
            <a:headEnd/>
            <a:tailEnd/>
          </a:ln>
          <a:effectLst/>
        </p:spPr>
        <p:txBody>
          <a:bodyPr wrap="none" anchor="ctr"/>
          <a:lstStyle/>
          <a:p>
            <a:pPr algn="ctr"/>
            <a:r>
              <a:rPr lang="es-ES" sz="2400" b="1"/>
              <a:t>C</a:t>
            </a:r>
          </a:p>
          <a:p>
            <a:pPr algn="ctr"/>
            <a:r>
              <a:rPr lang="es-ES" sz="2400" b="1"/>
              <a:t>L</a:t>
            </a:r>
          </a:p>
          <a:p>
            <a:pPr algn="ctr"/>
            <a:r>
              <a:rPr lang="es-ES" sz="2400" b="1"/>
              <a:t>I</a:t>
            </a:r>
          </a:p>
          <a:p>
            <a:pPr algn="ctr"/>
            <a:r>
              <a:rPr lang="es-ES" sz="2400" b="1"/>
              <a:t>E</a:t>
            </a:r>
          </a:p>
          <a:p>
            <a:pPr algn="ctr"/>
            <a:r>
              <a:rPr lang="es-ES" sz="2400" b="1"/>
              <a:t>N</a:t>
            </a:r>
          </a:p>
          <a:p>
            <a:pPr algn="ctr"/>
            <a:r>
              <a:rPr lang="es-ES" sz="2400" b="1"/>
              <a:t>T</a:t>
            </a:r>
          </a:p>
          <a:p>
            <a:pPr algn="ctr"/>
            <a:r>
              <a:rPr lang="es-ES" sz="2400" b="1"/>
              <a:t>E</a:t>
            </a:r>
          </a:p>
          <a:p>
            <a:pPr algn="ctr"/>
            <a:r>
              <a:rPr lang="es-ES" sz="2400" b="1"/>
              <a:t>S</a:t>
            </a:r>
          </a:p>
        </p:txBody>
      </p:sp>
      <p:sp>
        <p:nvSpPr>
          <p:cNvPr id="3078" name="Rectangle 6"/>
          <p:cNvSpPr>
            <a:spLocks noChangeArrowheads="1"/>
          </p:cNvSpPr>
          <p:nvPr/>
        </p:nvSpPr>
        <p:spPr bwMode="auto">
          <a:xfrm>
            <a:off x="7451725" y="1106504"/>
            <a:ext cx="719138" cy="4751388"/>
          </a:xfrm>
          <a:prstGeom prst="rect">
            <a:avLst/>
          </a:prstGeom>
          <a:solidFill>
            <a:schemeClr val="accent1"/>
          </a:solidFill>
          <a:ln w="9525">
            <a:solidFill>
              <a:schemeClr val="tx1"/>
            </a:solidFill>
            <a:miter lim="800000"/>
            <a:headEnd/>
            <a:tailEnd/>
          </a:ln>
          <a:effectLst/>
        </p:spPr>
        <p:txBody>
          <a:bodyPr wrap="none" anchor="ctr"/>
          <a:lstStyle/>
          <a:p>
            <a:pPr algn="ctr"/>
            <a:r>
              <a:rPr lang="es-ES" sz="2400" b="1"/>
              <a:t>P</a:t>
            </a:r>
          </a:p>
          <a:p>
            <a:pPr algn="ctr"/>
            <a:r>
              <a:rPr lang="es-ES" sz="2400" b="1"/>
              <a:t>R</a:t>
            </a:r>
          </a:p>
          <a:p>
            <a:pPr algn="ctr"/>
            <a:r>
              <a:rPr lang="es-ES" sz="2400" b="1"/>
              <a:t>O</a:t>
            </a:r>
          </a:p>
          <a:p>
            <a:pPr algn="ctr"/>
            <a:r>
              <a:rPr lang="es-ES" sz="2400" b="1"/>
              <a:t>V</a:t>
            </a:r>
          </a:p>
          <a:p>
            <a:pPr algn="ctr"/>
            <a:r>
              <a:rPr lang="es-ES" sz="2400" b="1"/>
              <a:t>E</a:t>
            </a:r>
          </a:p>
          <a:p>
            <a:pPr algn="ctr"/>
            <a:r>
              <a:rPr lang="es-ES" sz="2400" b="1"/>
              <a:t>E</a:t>
            </a:r>
          </a:p>
          <a:p>
            <a:pPr algn="ctr"/>
            <a:r>
              <a:rPr lang="es-ES" sz="2400" b="1"/>
              <a:t>D</a:t>
            </a:r>
          </a:p>
          <a:p>
            <a:pPr algn="ctr"/>
            <a:r>
              <a:rPr lang="es-ES" sz="2400" b="1"/>
              <a:t>O</a:t>
            </a:r>
          </a:p>
          <a:p>
            <a:pPr algn="ctr"/>
            <a:r>
              <a:rPr lang="es-ES" sz="2400" b="1"/>
              <a:t>R</a:t>
            </a:r>
          </a:p>
          <a:p>
            <a:pPr algn="ctr"/>
            <a:r>
              <a:rPr lang="es-ES" sz="2400" b="1"/>
              <a:t>E</a:t>
            </a:r>
          </a:p>
          <a:p>
            <a:pPr algn="ctr"/>
            <a:r>
              <a:rPr lang="es-ES" sz="2400" b="1"/>
              <a:t>S</a:t>
            </a:r>
          </a:p>
        </p:txBody>
      </p:sp>
      <p:sp>
        <p:nvSpPr>
          <p:cNvPr id="3082" name="Line 10"/>
          <p:cNvSpPr>
            <a:spLocks noChangeShapeType="1"/>
          </p:cNvSpPr>
          <p:nvPr/>
        </p:nvSpPr>
        <p:spPr bwMode="auto">
          <a:xfrm flipH="1">
            <a:off x="5364163" y="3622694"/>
            <a:ext cx="1944687" cy="0"/>
          </a:xfrm>
          <a:prstGeom prst="line">
            <a:avLst/>
          </a:prstGeom>
          <a:noFill/>
          <a:ln w="9525">
            <a:solidFill>
              <a:schemeClr val="tx1"/>
            </a:solidFill>
            <a:round/>
            <a:headEnd/>
            <a:tailEnd type="triangle" w="med" len="med"/>
          </a:ln>
          <a:effectLst/>
        </p:spPr>
        <p:txBody>
          <a:bodyPr/>
          <a:lstStyle/>
          <a:p>
            <a:endParaRPr lang="es-ES"/>
          </a:p>
        </p:txBody>
      </p:sp>
      <p:sp>
        <p:nvSpPr>
          <p:cNvPr id="3083" name="Rectangle 11"/>
          <p:cNvSpPr>
            <a:spLocks noChangeArrowheads="1"/>
          </p:cNvSpPr>
          <p:nvPr/>
        </p:nvSpPr>
        <p:spPr bwMode="auto">
          <a:xfrm>
            <a:off x="3779838" y="3157523"/>
            <a:ext cx="1512887" cy="1150938"/>
          </a:xfrm>
          <a:prstGeom prst="rect">
            <a:avLst/>
          </a:prstGeom>
          <a:solidFill>
            <a:schemeClr val="accent1"/>
          </a:solidFill>
          <a:ln w="9525">
            <a:solidFill>
              <a:schemeClr val="tx1"/>
            </a:solidFill>
            <a:miter lim="800000"/>
            <a:headEnd/>
            <a:tailEnd/>
          </a:ln>
          <a:effectLst/>
        </p:spPr>
        <p:txBody>
          <a:bodyPr wrap="none" anchor="ctr"/>
          <a:lstStyle/>
          <a:p>
            <a:pPr algn="ctr"/>
            <a:r>
              <a:rPr lang="es-ES"/>
              <a:t>Personal de </a:t>
            </a:r>
          </a:p>
          <a:p>
            <a:pPr algn="ctr"/>
            <a:r>
              <a:rPr lang="es-ES"/>
              <a:t>ventanilla</a:t>
            </a:r>
          </a:p>
        </p:txBody>
      </p:sp>
      <p:sp>
        <p:nvSpPr>
          <p:cNvPr id="3084" name="Line 12"/>
          <p:cNvSpPr>
            <a:spLocks noChangeShapeType="1"/>
          </p:cNvSpPr>
          <p:nvPr/>
        </p:nvSpPr>
        <p:spPr bwMode="auto">
          <a:xfrm flipH="1">
            <a:off x="1476375" y="3368687"/>
            <a:ext cx="2159000" cy="0"/>
          </a:xfrm>
          <a:prstGeom prst="line">
            <a:avLst/>
          </a:prstGeom>
          <a:noFill/>
          <a:ln w="9525">
            <a:solidFill>
              <a:schemeClr val="tx1"/>
            </a:solidFill>
            <a:round/>
            <a:headEnd/>
            <a:tailEnd type="triangle" w="med" len="med"/>
          </a:ln>
          <a:effectLst/>
        </p:spPr>
        <p:txBody>
          <a:bodyPr/>
          <a:lstStyle/>
          <a:p>
            <a:endParaRPr lang="es-ES"/>
          </a:p>
        </p:txBody>
      </p:sp>
      <p:sp>
        <p:nvSpPr>
          <p:cNvPr id="3085" name="Text Box 13"/>
          <p:cNvSpPr txBox="1">
            <a:spLocks noChangeArrowheads="1"/>
          </p:cNvSpPr>
          <p:nvPr/>
        </p:nvSpPr>
        <p:spPr bwMode="auto">
          <a:xfrm>
            <a:off x="1763713" y="3660761"/>
            <a:ext cx="1584325" cy="639762"/>
          </a:xfrm>
          <a:prstGeom prst="rect">
            <a:avLst/>
          </a:prstGeom>
          <a:noFill/>
          <a:ln w="9525">
            <a:noFill/>
            <a:miter lim="800000"/>
            <a:headEnd/>
            <a:tailEnd/>
          </a:ln>
          <a:effectLst/>
        </p:spPr>
        <p:txBody>
          <a:bodyPr>
            <a:spAutoFit/>
          </a:bodyPr>
          <a:lstStyle/>
          <a:p>
            <a:pPr>
              <a:spcBef>
                <a:spcPct val="50000"/>
              </a:spcBef>
            </a:pPr>
            <a:r>
              <a:rPr lang="es-ES" sz="1200"/>
              <a:t>Operaciones y problemas específicos</a:t>
            </a:r>
          </a:p>
        </p:txBody>
      </p:sp>
      <p:sp>
        <p:nvSpPr>
          <p:cNvPr id="3086" name="Text Box 14"/>
          <p:cNvSpPr txBox="1">
            <a:spLocks noChangeArrowheads="1"/>
          </p:cNvSpPr>
          <p:nvPr/>
        </p:nvSpPr>
        <p:spPr bwMode="auto">
          <a:xfrm>
            <a:off x="5580063" y="3438539"/>
            <a:ext cx="1584325" cy="274637"/>
          </a:xfrm>
          <a:prstGeom prst="rect">
            <a:avLst/>
          </a:prstGeom>
          <a:noFill/>
          <a:ln w="9525">
            <a:noFill/>
            <a:miter lim="800000"/>
            <a:headEnd/>
            <a:tailEnd/>
          </a:ln>
          <a:effectLst/>
        </p:spPr>
        <p:txBody>
          <a:bodyPr>
            <a:spAutoFit/>
          </a:bodyPr>
          <a:lstStyle/>
          <a:p>
            <a:pPr>
              <a:spcBef>
                <a:spcPct val="50000"/>
              </a:spcBef>
            </a:pPr>
            <a:r>
              <a:rPr lang="es-ES" sz="1200"/>
              <a:t>Operaciones</a:t>
            </a:r>
          </a:p>
        </p:txBody>
      </p:sp>
      <p:sp>
        <p:nvSpPr>
          <p:cNvPr id="3087" name="Line 15"/>
          <p:cNvSpPr>
            <a:spLocks noChangeShapeType="1"/>
          </p:cNvSpPr>
          <p:nvPr/>
        </p:nvSpPr>
        <p:spPr bwMode="auto">
          <a:xfrm>
            <a:off x="1403350" y="5929330"/>
            <a:ext cx="1512888" cy="0"/>
          </a:xfrm>
          <a:prstGeom prst="line">
            <a:avLst/>
          </a:prstGeom>
          <a:noFill/>
          <a:ln w="9525">
            <a:solidFill>
              <a:schemeClr val="tx1"/>
            </a:solidFill>
            <a:round/>
            <a:headEnd/>
            <a:tailEnd type="triangle" w="med" len="med"/>
          </a:ln>
          <a:effectLst/>
        </p:spPr>
        <p:txBody>
          <a:bodyPr/>
          <a:lstStyle/>
          <a:p>
            <a:endParaRPr lang="es-ES"/>
          </a:p>
        </p:txBody>
      </p:sp>
      <p:sp>
        <p:nvSpPr>
          <p:cNvPr id="3088" name="Rectangle 16"/>
          <p:cNvSpPr>
            <a:spLocks noChangeArrowheads="1"/>
          </p:cNvSpPr>
          <p:nvPr/>
        </p:nvSpPr>
        <p:spPr bwMode="auto">
          <a:xfrm>
            <a:off x="2987675" y="5026013"/>
            <a:ext cx="1655763" cy="1152525"/>
          </a:xfrm>
          <a:prstGeom prst="rect">
            <a:avLst/>
          </a:prstGeom>
          <a:solidFill>
            <a:schemeClr val="accent1"/>
          </a:solidFill>
          <a:ln w="9525">
            <a:solidFill>
              <a:schemeClr val="tx1"/>
            </a:solidFill>
            <a:miter lim="800000"/>
            <a:headEnd/>
            <a:tailEnd/>
          </a:ln>
          <a:effectLst/>
        </p:spPr>
        <p:txBody>
          <a:bodyPr wrap="none" anchor="ctr"/>
          <a:lstStyle/>
          <a:p>
            <a:pPr algn="ctr"/>
            <a:r>
              <a:rPr lang="es-ES"/>
              <a:t>Atención</a:t>
            </a:r>
          </a:p>
          <a:p>
            <a:pPr algn="ctr"/>
            <a:r>
              <a:rPr lang="es-ES"/>
              <a:t>al</a:t>
            </a:r>
          </a:p>
          <a:p>
            <a:pPr algn="ctr"/>
            <a:r>
              <a:rPr lang="es-ES"/>
              <a:t>cliente</a:t>
            </a:r>
          </a:p>
        </p:txBody>
      </p:sp>
      <p:sp>
        <p:nvSpPr>
          <p:cNvPr id="3089" name="Line 17"/>
          <p:cNvSpPr>
            <a:spLocks noChangeShapeType="1"/>
          </p:cNvSpPr>
          <p:nvPr/>
        </p:nvSpPr>
        <p:spPr bwMode="auto">
          <a:xfrm flipH="1">
            <a:off x="1331913" y="5133994"/>
            <a:ext cx="1584325" cy="0"/>
          </a:xfrm>
          <a:prstGeom prst="line">
            <a:avLst/>
          </a:prstGeom>
          <a:noFill/>
          <a:ln w="9525">
            <a:solidFill>
              <a:schemeClr val="tx1"/>
            </a:solidFill>
            <a:round/>
            <a:headEnd/>
            <a:tailEnd type="triangle" w="med" len="med"/>
          </a:ln>
          <a:effectLst/>
        </p:spPr>
        <p:txBody>
          <a:bodyPr/>
          <a:lstStyle/>
          <a:p>
            <a:endParaRPr lang="es-ES"/>
          </a:p>
        </p:txBody>
      </p:sp>
      <p:sp>
        <p:nvSpPr>
          <p:cNvPr id="3090" name="Rectangle 18"/>
          <p:cNvSpPr>
            <a:spLocks noChangeArrowheads="1"/>
          </p:cNvSpPr>
          <p:nvPr/>
        </p:nvSpPr>
        <p:spPr bwMode="auto">
          <a:xfrm>
            <a:off x="3779838" y="2004998"/>
            <a:ext cx="1512887" cy="936625"/>
          </a:xfrm>
          <a:prstGeom prst="rect">
            <a:avLst/>
          </a:prstGeom>
          <a:solidFill>
            <a:schemeClr val="accent1"/>
          </a:solidFill>
          <a:ln w="9525">
            <a:solidFill>
              <a:schemeClr val="tx1"/>
            </a:solidFill>
            <a:miter lim="800000"/>
            <a:headEnd/>
            <a:tailEnd/>
          </a:ln>
          <a:effectLst/>
        </p:spPr>
        <p:txBody>
          <a:bodyPr wrap="none" anchor="ctr"/>
          <a:lstStyle/>
          <a:p>
            <a:pPr algn="ctr"/>
            <a:r>
              <a:rPr lang="es-ES"/>
              <a:t>Director de</a:t>
            </a:r>
          </a:p>
          <a:p>
            <a:pPr algn="ctr"/>
            <a:r>
              <a:rPr lang="es-ES"/>
              <a:t>La</a:t>
            </a:r>
          </a:p>
          <a:p>
            <a:pPr algn="ctr"/>
            <a:r>
              <a:rPr lang="es-ES"/>
              <a:t>sucursal</a:t>
            </a:r>
          </a:p>
        </p:txBody>
      </p:sp>
      <p:sp>
        <p:nvSpPr>
          <p:cNvPr id="3091" name="Line 19"/>
          <p:cNvSpPr>
            <a:spLocks noChangeShapeType="1"/>
          </p:cNvSpPr>
          <p:nvPr/>
        </p:nvSpPr>
        <p:spPr bwMode="auto">
          <a:xfrm flipH="1">
            <a:off x="5435600" y="2398732"/>
            <a:ext cx="1873250" cy="0"/>
          </a:xfrm>
          <a:prstGeom prst="line">
            <a:avLst/>
          </a:prstGeom>
          <a:noFill/>
          <a:ln w="9525">
            <a:solidFill>
              <a:schemeClr val="tx1"/>
            </a:solidFill>
            <a:round/>
            <a:headEnd/>
            <a:tailEnd type="triangle" w="med" len="med"/>
          </a:ln>
          <a:effectLst/>
        </p:spPr>
        <p:txBody>
          <a:bodyPr/>
          <a:lstStyle/>
          <a:p>
            <a:endParaRPr lang="es-ES"/>
          </a:p>
        </p:txBody>
      </p:sp>
      <p:sp>
        <p:nvSpPr>
          <p:cNvPr id="3092" name="Text Box 20"/>
          <p:cNvSpPr txBox="1">
            <a:spLocks noChangeArrowheads="1"/>
          </p:cNvSpPr>
          <p:nvPr/>
        </p:nvSpPr>
        <p:spPr bwMode="auto">
          <a:xfrm>
            <a:off x="5651500" y="2070114"/>
            <a:ext cx="1584325" cy="457200"/>
          </a:xfrm>
          <a:prstGeom prst="rect">
            <a:avLst/>
          </a:prstGeom>
          <a:noFill/>
          <a:ln w="9525">
            <a:noFill/>
            <a:miter lim="800000"/>
            <a:headEnd/>
            <a:tailEnd/>
          </a:ln>
          <a:effectLst/>
        </p:spPr>
        <p:txBody>
          <a:bodyPr>
            <a:spAutoFit/>
          </a:bodyPr>
          <a:lstStyle/>
          <a:p>
            <a:pPr>
              <a:spcBef>
                <a:spcPct val="50000"/>
              </a:spcBef>
            </a:pPr>
            <a:r>
              <a:rPr lang="es-ES" sz="1200"/>
              <a:t>Problemas más específicos</a:t>
            </a:r>
          </a:p>
        </p:txBody>
      </p:sp>
      <p:sp>
        <p:nvSpPr>
          <p:cNvPr id="3093" name="Line 21"/>
          <p:cNvSpPr>
            <a:spLocks noChangeShapeType="1"/>
          </p:cNvSpPr>
          <p:nvPr/>
        </p:nvSpPr>
        <p:spPr bwMode="auto">
          <a:xfrm flipH="1">
            <a:off x="3276600" y="2365361"/>
            <a:ext cx="287338" cy="0"/>
          </a:xfrm>
          <a:prstGeom prst="line">
            <a:avLst/>
          </a:prstGeom>
          <a:noFill/>
          <a:ln w="9525">
            <a:solidFill>
              <a:schemeClr val="tx1"/>
            </a:solidFill>
            <a:round/>
            <a:headEnd/>
            <a:tailEnd/>
          </a:ln>
          <a:effectLst/>
        </p:spPr>
        <p:txBody>
          <a:bodyPr/>
          <a:lstStyle/>
          <a:p>
            <a:endParaRPr lang="es-ES"/>
          </a:p>
        </p:txBody>
      </p:sp>
      <p:sp>
        <p:nvSpPr>
          <p:cNvPr id="3094" name="Line 22"/>
          <p:cNvSpPr>
            <a:spLocks noChangeShapeType="1"/>
          </p:cNvSpPr>
          <p:nvPr/>
        </p:nvSpPr>
        <p:spPr bwMode="auto">
          <a:xfrm>
            <a:off x="3276600" y="2365361"/>
            <a:ext cx="0" cy="935037"/>
          </a:xfrm>
          <a:prstGeom prst="line">
            <a:avLst/>
          </a:prstGeom>
          <a:noFill/>
          <a:ln w="9525">
            <a:solidFill>
              <a:schemeClr val="tx1"/>
            </a:solidFill>
            <a:round/>
            <a:headEnd/>
            <a:tailEnd/>
          </a:ln>
          <a:effectLst/>
        </p:spPr>
        <p:txBody>
          <a:bodyPr/>
          <a:lstStyle/>
          <a:p>
            <a:endParaRPr lang="es-ES"/>
          </a:p>
        </p:txBody>
      </p:sp>
      <p:sp>
        <p:nvSpPr>
          <p:cNvPr id="3095" name="Line 23"/>
          <p:cNvSpPr>
            <a:spLocks noChangeShapeType="1"/>
          </p:cNvSpPr>
          <p:nvPr/>
        </p:nvSpPr>
        <p:spPr bwMode="auto">
          <a:xfrm>
            <a:off x="3276600" y="3300398"/>
            <a:ext cx="358775" cy="0"/>
          </a:xfrm>
          <a:prstGeom prst="line">
            <a:avLst/>
          </a:prstGeom>
          <a:noFill/>
          <a:ln w="9525">
            <a:solidFill>
              <a:schemeClr val="tx1"/>
            </a:solidFill>
            <a:round/>
            <a:headEnd/>
            <a:tailEnd type="triangle" w="med" len="med"/>
          </a:ln>
          <a:effectLst/>
        </p:spPr>
        <p:txBody>
          <a:bodyPr/>
          <a:lstStyle/>
          <a:p>
            <a:endParaRPr lang="es-ES"/>
          </a:p>
        </p:txBody>
      </p:sp>
      <p:sp>
        <p:nvSpPr>
          <p:cNvPr id="3096" name="Rectangle 24"/>
          <p:cNvSpPr>
            <a:spLocks noChangeArrowheads="1"/>
          </p:cNvSpPr>
          <p:nvPr/>
        </p:nvSpPr>
        <p:spPr bwMode="auto">
          <a:xfrm>
            <a:off x="2555875" y="1357298"/>
            <a:ext cx="1008063" cy="719138"/>
          </a:xfrm>
          <a:prstGeom prst="rect">
            <a:avLst/>
          </a:prstGeom>
          <a:solidFill>
            <a:schemeClr val="accent1"/>
          </a:solidFill>
          <a:ln w="9525">
            <a:solidFill>
              <a:schemeClr val="tx1"/>
            </a:solidFill>
            <a:miter lim="800000"/>
            <a:headEnd/>
            <a:tailEnd/>
          </a:ln>
          <a:effectLst/>
        </p:spPr>
        <p:txBody>
          <a:bodyPr wrap="none" anchor="ctr"/>
          <a:lstStyle/>
          <a:p>
            <a:pPr algn="ctr"/>
            <a:r>
              <a:rPr lang="es-ES"/>
              <a:t>Jefe de</a:t>
            </a:r>
          </a:p>
          <a:p>
            <a:pPr algn="ctr"/>
            <a:r>
              <a:rPr lang="es-ES"/>
              <a:t>zona</a:t>
            </a:r>
          </a:p>
        </p:txBody>
      </p:sp>
      <p:sp>
        <p:nvSpPr>
          <p:cNvPr id="3097" name="Line 25"/>
          <p:cNvSpPr>
            <a:spLocks noChangeShapeType="1"/>
          </p:cNvSpPr>
          <p:nvPr/>
        </p:nvSpPr>
        <p:spPr bwMode="auto">
          <a:xfrm flipV="1">
            <a:off x="4356100" y="1500173"/>
            <a:ext cx="0" cy="433388"/>
          </a:xfrm>
          <a:prstGeom prst="line">
            <a:avLst/>
          </a:prstGeom>
          <a:noFill/>
          <a:ln w="9525">
            <a:solidFill>
              <a:schemeClr val="tx1"/>
            </a:solidFill>
            <a:round/>
            <a:headEnd/>
            <a:tailEnd/>
          </a:ln>
          <a:effectLst/>
        </p:spPr>
        <p:txBody>
          <a:bodyPr/>
          <a:lstStyle/>
          <a:p>
            <a:endParaRPr lang="es-ES"/>
          </a:p>
        </p:txBody>
      </p:sp>
      <p:sp>
        <p:nvSpPr>
          <p:cNvPr id="3098" name="Line 26"/>
          <p:cNvSpPr>
            <a:spLocks noChangeShapeType="1"/>
          </p:cNvSpPr>
          <p:nvPr/>
        </p:nvSpPr>
        <p:spPr bwMode="auto">
          <a:xfrm flipH="1">
            <a:off x="3635375" y="1500173"/>
            <a:ext cx="720725" cy="0"/>
          </a:xfrm>
          <a:prstGeom prst="line">
            <a:avLst/>
          </a:prstGeom>
          <a:noFill/>
          <a:ln w="9525">
            <a:solidFill>
              <a:schemeClr val="tx1"/>
            </a:solidFill>
            <a:round/>
            <a:headEnd/>
            <a:tailEnd type="triangle" w="med" len="med"/>
          </a:ln>
          <a:effectLst/>
        </p:spPr>
        <p:txBody>
          <a:bodyPr/>
          <a:lstStyle/>
          <a:p>
            <a:endParaRPr lang="es-ES"/>
          </a:p>
        </p:txBody>
      </p:sp>
      <p:sp>
        <p:nvSpPr>
          <p:cNvPr id="3099" name="Text Box 27"/>
          <p:cNvSpPr txBox="1">
            <a:spLocks noChangeArrowheads="1"/>
          </p:cNvSpPr>
          <p:nvPr/>
        </p:nvSpPr>
        <p:spPr bwMode="auto">
          <a:xfrm>
            <a:off x="3851275" y="714356"/>
            <a:ext cx="1512888" cy="457200"/>
          </a:xfrm>
          <a:prstGeom prst="rect">
            <a:avLst/>
          </a:prstGeom>
          <a:noFill/>
          <a:ln w="9525">
            <a:noFill/>
            <a:miter lim="800000"/>
            <a:headEnd/>
            <a:tailEnd/>
          </a:ln>
          <a:effectLst/>
        </p:spPr>
        <p:txBody>
          <a:bodyPr>
            <a:spAutoFit/>
          </a:bodyPr>
          <a:lstStyle/>
          <a:p>
            <a:pPr>
              <a:spcBef>
                <a:spcPct val="50000"/>
              </a:spcBef>
            </a:pPr>
            <a:r>
              <a:rPr lang="es-ES" sz="1200"/>
              <a:t>Nuevos planes comerciales</a:t>
            </a:r>
          </a:p>
        </p:txBody>
      </p:sp>
      <p:sp>
        <p:nvSpPr>
          <p:cNvPr id="3100" name="Rectangle 28"/>
          <p:cNvSpPr>
            <a:spLocks noChangeArrowheads="1"/>
          </p:cNvSpPr>
          <p:nvPr/>
        </p:nvSpPr>
        <p:spPr bwMode="auto">
          <a:xfrm>
            <a:off x="1692275" y="2365361"/>
            <a:ext cx="1223963" cy="935037"/>
          </a:xfrm>
          <a:prstGeom prst="rect">
            <a:avLst/>
          </a:prstGeom>
          <a:solidFill>
            <a:schemeClr val="accent1"/>
          </a:solidFill>
          <a:ln w="9525">
            <a:solidFill>
              <a:schemeClr val="tx1"/>
            </a:solidFill>
            <a:miter lim="800000"/>
            <a:headEnd/>
            <a:tailEnd/>
          </a:ln>
          <a:effectLst/>
        </p:spPr>
        <p:txBody>
          <a:bodyPr wrap="none" anchor="ctr"/>
          <a:lstStyle/>
          <a:p>
            <a:pPr algn="ctr"/>
            <a:r>
              <a:rPr lang="es-ES"/>
              <a:t>Analista de</a:t>
            </a:r>
          </a:p>
          <a:p>
            <a:pPr algn="ctr"/>
            <a:r>
              <a:rPr lang="es-ES"/>
              <a:t>riesgos</a:t>
            </a:r>
          </a:p>
        </p:txBody>
      </p:sp>
      <p:sp>
        <p:nvSpPr>
          <p:cNvPr id="3101" name="Line 29"/>
          <p:cNvSpPr>
            <a:spLocks noChangeShapeType="1"/>
          </p:cNvSpPr>
          <p:nvPr/>
        </p:nvSpPr>
        <p:spPr bwMode="auto">
          <a:xfrm>
            <a:off x="2700338" y="2076436"/>
            <a:ext cx="0" cy="215900"/>
          </a:xfrm>
          <a:prstGeom prst="line">
            <a:avLst/>
          </a:prstGeom>
          <a:noFill/>
          <a:ln w="9525">
            <a:solidFill>
              <a:schemeClr val="tx1"/>
            </a:solidFill>
            <a:round/>
            <a:headEnd/>
            <a:tailEnd type="triangle" w="med" len="med"/>
          </a:ln>
          <a:effectLst/>
        </p:spPr>
        <p:txBody>
          <a:bodyPr/>
          <a:lstStyle/>
          <a:p>
            <a:endParaRPr lang="es-ES"/>
          </a:p>
        </p:txBody>
      </p:sp>
      <p:sp>
        <p:nvSpPr>
          <p:cNvPr id="3102" name="Line 30"/>
          <p:cNvSpPr>
            <a:spLocks noChangeShapeType="1"/>
          </p:cNvSpPr>
          <p:nvPr/>
        </p:nvSpPr>
        <p:spPr bwMode="auto">
          <a:xfrm flipV="1">
            <a:off x="2051050" y="1717661"/>
            <a:ext cx="0" cy="574675"/>
          </a:xfrm>
          <a:prstGeom prst="line">
            <a:avLst/>
          </a:prstGeom>
          <a:noFill/>
          <a:ln w="9525">
            <a:solidFill>
              <a:schemeClr val="tx1"/>
            </a:solidFill>
            <a:round/>
            <a:headEnd/>
            <a:tailEnd/>
          </a:ln>
          <a:effectLst/>
        </p:spPr>
        <p:txBody>
          <a:bodyPr/>
          <a:lstStyle/>
          <a:p>
            <a:endParaRPr lang="es-ES"/>
          </a:p>
        </p:txBody>
      </p:sp>
      <p:sp>
        <p:nvSpPr>
          <p:cNvPr id="3103" name="Line 31"/>
          <p:cNvSpPr>
            <a:spLocks noChangeShapeType="1"/>
          </p:cNvSpPr>
          <p:nvPr/>
        </p:nvSpPr>
        <p:spPr bwMode="auto">
          <a:xfrm>
            <a:off x="2051050" y="1717661"/>
            <a:ext cx="433388" cy="0"/>
          </a:xfrm>
          <a:prstGeom prst="line">
            <a:avLst/>
          </a:prstGeom>
          <a:noFill/>
          <a:ln w="9525">
            <a:solidFill>
              <a:schemeClr val="tx1"/>
            </a:solidFill>
            <a:round/>
            <a:headEnd/>
            <a:tailEnd type="triangle" w="med" len="med"/>
          </a:ln>
          <a:effectLst/>
        </p:spPr>
        <p:txBody>
          <a:bodyPr/>
          <a:lstStyle/>
          <a:p>
            <a:endParaRPr lang="es-ES"/>
          </a:p>
        </p:txBody>
      </p:sp>
      <p:sp>
        <p:nvSpPr>
          <p:cNvPr id="3104" name="Text Box 32"/>
          <p:cNvSpPr txBox="1">
            <a:spLocks noChangeArrowheads="1"/>
          </p:cNvSpPr>
          <p:nvPr/>
        </p:nvSpPr>
        <p:spPr bwMode="auto">
          <a:xfrm>
            <a:off x="1331913" y="1317644"/>
            <a:ext cx="1079500" cy="457200"/>
          </a:xfrm>
          <a:prstGeom prst="rect">
            <a:avLst/>
          </a:prstGeom>
          <a:noFill/>
          <a:ln w="9525">
            <a:noFill/>
            <a:miter lim="800000"/>
            <a:headEnd/>
            <a:tailEnd/>
          </a:ln>
          <a:effectLst/>
        </p:spPr>
        <p:txBody>
          <a:bodyPr>
            <a:spAutoFit/>
          </a:bodyPr>
          <a:lstStyle/>
          <a:p>
            <a:pPr>
              <a:spcBef>
                <a:spcPct val="50000"/>
              </a:spcBef>
            </a:pPr>
            <a:r>
              <a:rPr lang="es-ES" sz="1200"/>
              <a:t>Evaluación de los planes</a:t>
            </a:r>
          </a:p>
        </p:txBody>
      </p:sp>
      <p:sp>
        <p:nvSpPr>
          <p:cNvPr id="3105" name="Text Box 33"/>
          <p:cNvSpPr txBox="1">
            <a:spLocks noChangeArrowheads="1"/>
          </p:cNvSpPr>
          <p:nvPr/>
        </p:nvSpPr>
        <p:spPr bwMode="auto">
          <a:xfrm>
            <a:off x="1619250" y="5316523"/>
            <a:ext cx="1152525" cy="457200"/>
          </a:xfrm>
          <a:prstGeom prst="rect">
            <a:avLst/>
          </a:prstGeom>
          <a:noFill/>
          <a:ln w="9525">
            <a:noFill/>
            <a:miter lim="800000"/>
            <a:headEnd/>
            <a:tailEnd/>
          </a:ln>
          <a:effectLst/>
        </p:spPr>
        <p:txBody>
          <a:bodyPr>
            <a:spAutoFit/>
          </a:bodyPr>
          <a:lstStyle/>
          <a:p>
            <a:pPr>
              <a:spcBef>
                <a:spcPct val="50000"/>
              </a:spcBef>
            </a:pPr>
            <a:r>
              <a:rPr lang="es-ES" sz="1200"/>
              <a:t>Problema o consulta</a:t>
            </a:r>
          </a:p>
        </p:txBody>
      </p:sp>
      <p:sp>
        <p:nvSpPr>
          <p:cNvPr id="3106" name="Rectangle 34"/>
          <p:cNvSpPr>
            <a:spLocks noChangeArrowheads="1"/>
          </p:cNvSpPr>
          <p:nvPr/>
        </p:nvSpPr>
        <p:spPr bwMode="auto">
          <a:xfrm>
            <a:off x="5286380" y="4678340"/>
            <a:ext cx="1439863" cy="1439863"/>
          </a:xfrm>
          <a:prstGeom prst="rect">
            <a:avLst/>
          </a:prstGeom>
          <a:solidFill>
            <a:schemeClr val="accent1"/>
          </a:solidFill>
          <a:ln w="9525">
            <a:solidFill>
              <a:schemeClr val="tx1"/>
            </a:solidFill>
            <a:miter lim="800000"/>
            <a:headEnd/>
            <a:tailEnd/>
          </a:ln>
          <a:effectLst/>
        </p:spPr>
        <p:txBody>
          <a:bodyPr wrap="none" anchor="ctr"/>
          <a:lstStyle/>
          <a:p>
            <a:pPr algn="ctr"/>
            <a:r>
              <a:rPr lang="es-ES"/>
              <a:t>Director</a:t>
            </a:r>
          </a:p>
          <a:p>
            <a:pPr algn="ctr"/>
            <a:r>
              <a:rPr lang="es-ES"/>
              <a:t>De</a:t>
            </a:r>
          </a:p>
          <a:p>
            <a:pPr algn="ctr"/>
            <a:r>
              <a:rPr lang="es-ES"/>
              <a:t>finanzas</a:t>
            </a:r>
          </a:p>
        </p:txBody>
      </p:sp>
      <p:sp>
        <p:nvSpPr>
          <p:cNvPr id="3107" name="Line 35"/>
          <p:cNvSpPr>
            <a:spLocks noChangeShapeType="1"/>
          </p:cNvSpPr>
          <p:nvPr/>
        </p:nvSpPr>
        <p:spPr bwMode="auto">
          <a:xfrm flipH="1" flipV="1">
            <a:off x="5580063" y="2797161"/>
            <a:ext cx="0" cy="1871662"/>
          </a:xfrm>
          <a:prstGeom prst="line">
            <a:avLst/>
          </a:prstGeom>
          <a:noFill/>
          <a:ln w="9525">
            <a:solidFill>
              <a:schemeClr val="tx1"/>
            </a:solidFill>
            <a:round/>
            <a:headEnd/>
            <a:tailEnd/>
          </a:ln>
          <a:effectLst/>
        </p:spPr>
        <p:txBody>
          <a:bodyPr/>
          <a:lstStyle/>
          <a:p>
            <a:endParaRPr lang="es-ES"/>
          </a:p>
        </p:txBody>
      </p:sp>
      <p:sp>
        <p:nvSpPr>
          <p:cNvPr id="3109" name="Line 37"/>
          <p:cNvSpPr>
            <a:spLocks noChangeShapeType="1"/>
          </p:cNvSpPr>
          <p:nvPr/>
        </p:nvSpPr>
        <p:spPr bwMode="auto">
          <a:xfrm flipH="1">
            <a:off x="5364163" y="2797161"/>
            <a:ext cx="215900" cy="0"/>
          </a:xfrm>
          <a:prstGeom prst="line">
            <a:avLst/>
          </a:prstGeom>
          <a:noFill/>
          <a:ln w="9525">
            <a:solidFill>
              <a:schemeClr val="tx1"/>
            </a:solidFill>
            <a:round/>
            <a:headEnd/>
            <a:tailEnd type="triangle" w="med" len="med"/>
          </a:ln>
          <a:effectLst/>
        </p:spPr>
        <p:txBody>
          <a:bodyPr/>
          <a:lstStyle/>
          <a:p>
            <a:endParaRPr lang="es-ES"/>
          </a:p>
        </p:txBody>
      </p:sp>
      <p:sp>
        <p:nvSpPr>
          <p:cNvPr id="3110" name="Text Box 38"/>
          <p:cNvSpPr txBox="1">
            <a:spLocks noChangeArrowheads="1"/>
          </p:cNvSpPr>
          <p:nvPr/>
        </p:nvSpPr>
        <p:spPr bwMode="auto">
          <a:xfrm>
            <a:off x="5508625" y="4233850"/>
            <a:ext cx="1584325" cy="457200"/>
          </a:xfrm>
          <a:prstGeom prst="rect">
            <a:avLst/>
          </a:prstGeom>
          <a:noFill/>
          <a:ln w="9525">
            <a:noFill/>
            <a:miter lim="800000"/>
            <a:headEnd/>
            <a:tailEnd/>
          </a:ln>
          <a:effectLst/>
        </p:spPr>
        <p:txBody>
          <a:bodyPr>
            <a:spAutoFit/>
          </a:bodyPr>
          <a:lstStyle/>
          <a:p>
            <a:pPr>
              <a:spcBef>
                <a:spcPct val="50000"/>
              </a:spcBef>
            </a:pPr>
            <a:r>
              <a:rPr lang="es-ES" sz="1200"/>
              <a:t>Datos de contabilidad</a:t>
            </a:r>
          </a:p>
        </p:txBody>
      </p:sp>
      <p:sp>
        <p:nvSpPr>
          <p:cNvPr id="3111" name="Rectangle 39"/>
          <p:cNvSpPr>
            <a:spLocks noChangeArrowheads="1"/>
          </p:cNvSpPr>
          <p:nvPr/>
        </p:nvSpPr>
        <p:spPr bwMode="auto">
          <a:xfrm>
            <a:off x="5292725" y="2868598"/>
            <a:ext cx="71438" cy="73025"/>
          </a:xfrm>
          <a:prstGeom prst="rect">
            <a:avLst/>
          </a:prstGeom>
          <a:solidFill>
            <a:schemeClr val="accent1"/>
          </a:solidFill>
          <a:ln w="9525">
            <a:solidFill>
              <a:schemeClr val="tx1"/>
            </a:solidFill>
            <a:miter lim="800000"/>
            <a:headEnd/>
            <a:tailEnd/>
          </a:ln>
          <a:effectLst/>
        </p:spPr>
        <p:txBody>
          <a:bodyPr wrap="none" anchor="ctr"/>
          <a:lstStyle/>
          <a:p>
            <a:endParaRPr lang="es-ES"/>
          </a:p>
        </p:txBody>
      </p:sp>
      <p:sp>
        <p:nvSpPr>
          <p:cNvPr id="3112" name="Line 40"/>
          <p:cNvSpPr>
            <a:spLocks noChangeShapeType="1"/>
          </p:cNvSpPr>
          <p:nvPr/>
        </p:nvSpPr>
        <p:spPr bwMode="auto">
          <a:xfrm>
            <a:off x="5364163" y="2941623"/>
            <a:ext cx="0" cy="1655763"/>
          </a:xfrm>
          <a:prstGeom prst="line">
            <a:avLst/>
          </a:prstGeom>
          <a:noFill/>
          <a:ln w="9525">
            <a:solidFill>
              <a:schemeClr val="tx1"/>
            </a:solidFill>
            <a:round/>
            <a:headEnd/>
            <a:tailEnd/>
          </a:ln>
          <a:effectLst/>
        </p:spPr>
        <p:txBody>
          <a:bodyPr/>
          <a:lstStyle/>
          <a:p>
            <a:endParaRPr lang="es-ES"/>
          </a:p>
        </p:txBody>
      </p:sp>
      <p:sp>
        <p:nvSpPr>
          <p:cNvPr id="3114" name="Line 42"/>
          <p:cNvSpPr>
            <a:spLocks noChangeShapeType="1"/>
          </p:cNvSpPr>
          <p:nvPr/>
        </p:nvSpPr>
        <p:spPr bwMode="auto">
          <a:xfrm>
            <a:off x="5364163" y="4525948"/>
            <a:ext cx="0" cy="142875"/>
          </a:xfrm>
          <a:prstGeom prst="line">
            <a:avLst/>
          </a:prstGeom>
          <a:noFill/>
          <a:ln w="9525">
            <a:solidFill>
              <a:schemeClr val="tx1"/>
            </a:solidFill>
            <a:round/>
            <a:headEnd/>
            <a:tailEnd type="triangle" w="med" len="med"/>
          </a:ln>
          <a:effectLst/>
        </p:spPr>
        <p:txBody>
          <a:bodyPr/>
          <a:lstStyle/>
          <a:p>
            <a:endParaRPr lang="es-ES"/>
          </a:p>
        </p:txBody>
      </p:sp>
      <p:sp>
        <p:nvSpPr>
          <p:cNvPr id="3115" name="Text Box 43"/>
          <p:cNvSpPr txBox="1">
            <a:spLocks noChangeArrowheads="1"/>
          </p:cNvSpPr>
          <p:nvPr/>
        </p:nvSpPr>
        <p:spPr bwMode="auto">
          <a:xfrm>
            <a:off x="4211638" y="4381486"/>
            <a:ext cx="1439862" cy="457200"/>
          </a:xfrm>
          <a:prstGeom prst="rect">
            <a:avLst/>
          </a:prstGeom>
          <a:noFill/>
          <a:ln w="9525">
            <a:noFill/>
            <a:miter lim="800000"/>
            <a:headEnd/>
            <a:tailEnd/>
          </a:ln>
          <a:effectLst/>
        </p:spPr>
        <p:txBody>
          <a:bodyPr>
            <a:spAutoFit/>
          </a:bodyPr>
          <a:lstStyle/>
          <a:p>
            <a:pPr>
              <a:spcBef>
                <a:spcPct val="50000"/>
              </a:spcBef>
            </a:pPr>
            <a:r>
              <a:rPr lang="es-ES" sz="1200"/>
              <a:t>Aprobación de presupuestos</a:t>
            </a:r>
          </a:p>
        </p:txBody>
      </p:sp>
      <p:sp>
        <p:nvSpPr>
          <p:cNvPr id="36" name="WordArt 4"/>
          <p:cNvSpPr>
            <a:spLocks noChangeArrowheads="1" noChangeShapeType="1" noTextEdit="1"/>
          </p:cNvSpPr>
          <p:nvPr/>
        </p:nvSpPr>
        <p:spPr bwMode="auto">
          <a:xfrm>
            <a:off x="1142976" y="357166"/>
            <a:ext cx="7056437" cy="573088"/>
          </a:xfrm>
          <a:prstGeom prst="rect">
            <a:avLst/>
          </a:prstGeom>
        </p:spPr>
        <p:txBody>
          <a:bodyPr wrap="none" fromWordArt="1">
            <a:prstTxWarp prst="textPlain">
              <a:avLst>
                <a:gd name="adj" fmla="val 50000"/>
              </a:avLst>
            </a:prstTxWarp>
          </a:bodyPr>
          <a:lstStyle/>
          <a:p>
            <a:pPr algn="ctr"/>
            <a:r>
              <a:rPr lang="es-ES" sz="2800" kern="10" dirty="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de procesos: ORGANIGRAFO</a:t>
            </a:r>
          </a:p>
        </p:txBody>
      </p:sp>
      <p:pic>
        <p:nvPicPr>
          <p:cNvPr id="37" name="Picture 5" descr="Ver imagen en tamaño completo">
            <a:hlinkClick r:id="rId2"/>
          </p:cNvPr>
          <p:cNvPicPr>
            <a:picLocks noChangeAspect="1" noChangeArrowheads="1"/>
          </p:cNvPicPr>
          <p:nvPr/>
        </p:nvPicPr>
        <p:blipFill>
          <a:blip r:embed="rId3"/>
          <a:srcRect/>
          <a:stretch>
            <a:fillRect/>
          </a:stretch>
        </p:blipFill>
        <p:spPr bwMode="auto">
          <a:xfrm>
            <a:off x="6156325" y="5876925"/>
            <a:ext cx="2784475" cy="76835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4" name="Picture 5" descr="Ver imagen en tamaño completo">
            <a:hlinkClick r:id="rId2"/>
          </p:cNvPr>
          <p:cNvPicPr>
            <a:picLocks noChangeAspect="1" noChangeArrowheads="1"/>
          </p:cNvPicPr>
          <p:nvPr/>
        </p:nvPicPr>
        <p:blipFill>
          <a:blip r:embed="rId3"/>
          <a:srcRect/>
          <a:stretch>
            <a:fillRect/>
          </a:stretch>
        </p:blipFill>
        <p:spPr bwMode="auto">
          <a:xfrm>
            <a:off x="6156325" y="5876925"/>
            <a:ext cx="2784475" cy="768350"/>
          </a:xfrm>
          <a:prstGeom prst="rect">
            <a:avLst/>
          </a:prstGeom>
          <a:noFill/>
          <a:ln w="9525">
            <a:noFill/>
            <a:miter lim="800000"/>
            <a:headEnd/>
            <a:tailEnd/>
          </a:ln>
        </p:spPr>
      </p:pic>
      <p:sp>
        <p:nvSpPr>
          <p:cNvPr id="102407" name="WordArt 4"/>
          <p:cNvSpPr>
            <a:spLocks noChangeArrowheads="1" noChangeShapeType="1" noTextEdit="1"/>
          </p:cNvSpPr>
          <p:nvPr/>
        </p:nvSpPr>
        <p:spPr bwMode="auto">
          <a:xfrm>
            <a:off x="611188" y="333375"/>
            <a:ext cx="3744912" cy="431800"/>
          </a:xfrm>
          <a:prstGeom prst="rect">
            <a:avLst/>
          </a:prstGeom>
        </p:spPr>
        <p:txBody>
          <a:bodyPr wrap="none" fromWordArt="1">
            <a:prstTxWarp prst="textPlain">
              <a:avLst>
                <a:gd name="adj" fmla="val 50000"/>
              </a:avLst>
            </a:prstTxWarp>
          </a:bodyPr>
          <a:lstStyle/>
          <a:p>
            <a:pPr algn="ctr"/>
            <a:r>
              <a:rPr lang="es-ES" sz="28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MAPA DE PROCESOS</a:t>
            </a:r>
          </a:p>
        </p:txBody>
      </p:sp>
      <p:sp>
        <p:nvSpPr>
          <p:cNvPr id="102408" name="Text Box 8"/>
          <p:cNvSpPr txBox="1">
            <a:spLocks noChangeArrowheads="1"/>
          </p:cNvSpPr>
          <p:nvPr/>
        </p:nvSpPr>
        <p:spPr bwMode="auto">
          <a:xfrm>
            <a:off x="900113" y="1773238"/>
            <a:ext cx="7993062" cy="336550"/>
          </a:xfrm>
          <a:prstGeom prst="rect">
            <a:avLst/>
          </a:prstGeom>
          <a:noFill/>
          <a:ln w="9525">
            <a:noFill/>
            <a:miter lim="800000"/>
            <a:headEnd/>
            <a:tailEnd/>
          </a:ln>
          <a:effectLst/>
        </p:spPr>
        <p:txBody>
          <a:bodyPr>
            <a:spAutoFit/>
          </a:bodyPr>
          <a:lstStyle/>
          <a:p>
            <a:pPr>
              <a:spcBef>
                <a:spcPct val="50000"/>
              </a:spcBef>
            </a:pPr>
            <a:r>
              <a:rPr lang="es-ES"/>
              <a:t>----- ----- ----- ----- ---- ----- ----- ----- ----- ----- ---- ---- ---- ----- ----- -----</a:t>
            </a:r>
          </a:p>
        </p:txBody>
      </p:sp>
      <p:sp>
        <p:nvSpPr>
          <p:cNvPr id="102409" name="Text Box 9"/>
          <p:cNvSpPr txBox="1">
            <a:spLocks noChangeArrowheads="1"/>
          </p:cNvSpPr>
          <p:nvPr/>
        </p:nvSpPr>
        <p:spPr bwMode="auto">
          <a:xfrm>
            <a:off x="900113" y="4652963"/>
            <a:ext cx="7993062" cy="336550"/>
          </a:xfrm>
          <a:prstGeom prst="rect">
            <a:avLst/>
          </a:prstGeom>
          <a:noFill/>
          <a:ln w="9525">
            <a:noFill/>
            <a:miter lim="800000"/>
            <a:headEnd/>
            <a:tailEnd/>
          </a:ln>
          <a:effectLst/>
        </p:spPr>
        <p:txBody>
          <a:bodyPr>
            <a:spAutoFit/>
          </a:bodyPr>
          <a:lstStyle/>
          <a:p>
            <a:pPr>
              <a:spcBef>
                <a:spcPct val="50000"/>
              </a:spcBef>
            </a:pPr>
            <a:r>
              <a:rPr lang="es-ES"/>
              <a:t>----- ----- ----- ----- ---- ----- ----- ----- ----- ----- ---- ---- ---- ----- ----- -----</a:t>
            </a:r>
          </a:p>
        </p:txBody>
      </p:sp>
      <p:sp>
        <p:nvSpPr>
          <p:cNvPr id="102410" name="Rectangle 10"/>
          <p:cNvSpPr>
            <a:spLocks noChangeArrowheads="1"/>
          </p:cNvSpPr>
          <p:nvPr/>
        </p:nvSpPr>
        <p:spPr bwMode="auto">
          <a:xfrm>
            <a:off x="3276600" y="836613"/>
            <a:ext cx="2447925" cy="360362"/>
          </a:xfrm>
          <a:prstGeom prst="rect">
            <a:avLst/>
          </a:prstGeom>
          <a:solidFill>
            <a:schemeClr val="accent1"/>
          </a:solidFill>
          <a:ln w="9525">
            <a:solidFill>
              <a:schemeClr val="tx1"/>
            </a:solidFill>
            <a:miter lim="800000"/>
            <a:headEnd/>
            <a:tailEnd/>
          </a:ln>
          <a:effectLst/>
        </p:spPr>
        <p:txBody>
          <a:bodyPr wrap="none" anchor="ctr"/>
          <a:lstStyle/>
          <a:p>
            <a:pPr algn="ctr"/>
            <a:r>
              <a:rPr lang="es-ES"/>
              <a:t>PLAN DE NEGOCIO</a:t>
            </a:r>
          </a:p>
        </p:txBody>
      </p:sp>
      <p:sp>
        <p:nvSpPr>
          <p:cNvPr id="102413" name="Text Box 13"/>
          <p:cNvSpPr txBox="1">
            <a:spLocks noChangeArrowheads="1"/>
          </p:cNvSpPr>
          <p:nvPr/>
        </p:nvSpPr>
        <p:spPr bwMode="auto">
          <a:xfrm>
            <a:off x="7775575" y="1341438"/>
            <a:ext cx="1368425" cy="581025"/>
          </a:xfrm>
          <a:prstGeom prst="rect">
            <a:avLst/>
          </a:prstGeom>
          <a:noFill/>
          <a:ln w="9525">
            <a:noFill/>
            <a:miter lim="800000"/>
            <a:headEnd/>
            <a:tailEnd/>
          </a:ln>
          <a:effectLst/>
        </p:spPr>
        <p:txBody>
          <a:bodyPr>
            <a:spAutoFit/>
          </a:bodyPr>
          <a:lstStyle/>
          <a:p>
            <a:pPr>
              <a:spcBef>
                <a:spcPct val="50000"/>
              </a:spcBef>
            </a:pPr>
            <a:r>
              <a:rPr lang="es-ES">
                <a:solidFill>
                  <a:srgbClr val="FFCC00"/>
                </a:solidFill>
              </a:rPr>
              <a:t>Procesos Estratégicos</a:t>
            </a:r>
          </a:p>
        </p:txBody>
      </p:sp>
      <p:sp>
        <p:nvSpPr>
          <p:cNvPr id="102414" name="Text Box 14"/>
          <p:cNvSpPr txBox="1">
            <a:spLocks noChangeArrowheads="1"/>
          </p:cNvSpPr>
          <p:nvPr/>
        </p:nvSpPr>
        <p:spPr bwMode="auto">
          <a:xfrm>
            <a:off x="7956550" y="3141663"/>
            <a:ext cx="1187450" cy="703262"/>
          </a:xfrm>
          <a:prstGeom prst="rect">
            <a:avLst/>
          </a:prstGeom>
          <a:noFill/>
          <a:ln w="9525">
            <a:noFill/>
            <a:miter lim="800000"/>
            <a:headEnd/>
            <a:tailEnd/>
          </a:ln>
          <a:effectLst/>
        </p:spPr>
        <p:txBody>
          <a:bodyPr>
            <a:spAutoFit/>
          </a:bodyPr>
          <a:lstStyle/>
          <a:p>
            <a:pPr>
              <a:spcBef>
                <a:spcPct val="50000"/>
              </a:spcBef>
            </a:pPr>
            <a:r>
              <a:rPr lang="es-ES">
                <a:solidFill>
                  <a:srgbClr val="FFCC00"/>
                </a:solidFill>
              </a:rPr>
              <a:t>Procesos</a:t>
            </a:r>
          </a:p>
          <a:p>
            <a:pPr>
              <a:spcBef>
                <a:spcPct val="50000"/>
              </a:spcBef>
            </a:pPr>
            <a:r>
              <a:rPr lang="es-ES">
                <a:solidFill>
                  <a:srgbClr val="FFCC00"/>
                </a:solidFill>
              </a:rPr>
              <a:t>Clave</a:t>
            </a:r>
          </a:p>
        </p:txBody>
      </p:sp>
      <p:sp>
        <p:nvSpPr>
          <p:cNvPr id="102415" name="Text Box 15"/>
          <p:cNvSpPr txBox="1">
            <a:spLocks noChangeArrowheads="1"/>
          </p:cNvSpPr>
          <p:nvPr/>
        </p:nvSpPr>
        <p:spPr bwMode="auto">
          <a:xfrm>
            <a:off x="8064500" y="5157788"/>
            <a:ext cx="1079500" cy="703262"/>
          </a:xfrm>
          <a:prstGeom prst="rect">
            <a:avLst/>
          </a:prstGeom>
          <a:noFill/>
          <a:ln w="9525">
            <a:noFill/>
            <a:miter lim="800000"/>
            <a:headEnd/>
            <a:tailEnd/>
          </a:ln>
          <a:effectLst/>
        </p:spPr>
        <p:txBody>
          <a:bodyPr>
            <a:spAutoFit/>
          </a:bodyPr>
          <a:lstStyle/>
          <a:p>
            <a:pPr>
              <a:spcBef>
                <a:spcPct val="50000"/>
              </a:spcBef>
            </a:pPr>
            <a:r>
              <a:rPr lang="es-ES">
                <a:solidFill>
                  <a:srgbClr val="FFCC00"/>
                </a:solidFill>
              </a:rPr>
              <a:t>Procesos</a:t>
            </a:r>
          </a:p>
          <a:p>
            <a:pPr>
              <a:spcBef>
                <a:spcPct val="50000"/>
              </a:spcBef>
            </a:pPr>
            <a:r>
              <a:rPr lang="es-ES">
                <a:solidFill>
                  <a:srgbClr val="FFCC00"/>
                </a:solidFill>
              </a:rPr>
              <a:t>apoyo</a:t>
            </a:r>
          </a:p>
        </p:txBody>
      </p:sp>
      <p:sp>
        <p:nvSpPr>
          <p:cNvPr id="102416" name="Text Box 16"/>
          <p:cNvSpPr txBox="1">
            <a:spLocks noChangeArrowheads="1"/>
          </p:cNvSpPr>
          <p:nvPr/>
        </p:nvSpPr>
        <p:spPr bwMode="auto">
          <a:xfrm>
            <a:off x="4500563" y="333375"/>
            <a:ext cx="3095625" cy="396875"/>
          </a:xfrm>
          <a:prstGeom prst="rect">
            <a:avLst/>
          </a:prstGeom>
          <a:noFill/>
          <a:ln w="9525">
            <a:noFill/>
            <a:miter lim="800000"/>
            <a:headEnd/>
            <a:tailEnd/>
          </a:ln>
          <a:effectLst/>
        </p:spPr>
        <p:txBody>
          <a:bodyPr>
            <a:spAutoFit/>
          </a:bodyPr>
          <a:lstStyle/>
          <a:p>
            <a:pPr>
              <a:spcBef>
                <a:spcPct val="50000"/>
              </a:spcBef>
            </a:pPr>
            <a:r>
              <a:rPr lang="es-ES" sz="2000">
                <a:solidFill>
                  <a:srgbClr val="FFCC00"/>
                </a:solidFill>
              </a:rPr>
              <a:t>PRESTAMOS</a:t>
            </a:r>
          </a:p>
        </p:txBody>
      </p:sp>
      <p:sp>
        <p:nvSpPr>
          <p:cNvPr id="102417" name="Rectangle 17"/>
          <p:cNvSpPr>
            <a:spLocks noChangeArrowheads="1"/>
          </p:cNvSpPr>
          <p:nvPr/>
        </p:nvSpPr>
        <p:spPr bwMode="auto">
          <a:xfrm>
            <a:off x="1042988" y="1052513"/>
            <a:ext cx="1728787" cy="504825"/>
          </a:xfrm>
          <a:prstGeom prst="rect">
            <a:avLst/>
          </a:prstGeom>
          <a:solidFill>
            <a:schemeClr val="accent1"/>
          </a:solidFill>
          <a:ln w="9525">
            <a:solidFill>
              <a:schemeClr val="tx1"/>
            </a:solidFill>
            <a:miter lim="800000"/>
            <a:headEnd/>
            <a:tailEnd/>
          </a:ln>
          <a:effectLst/>
        </p:spPr>
        <p:txBody>
          <a:bodyPr wrap="none" anchor="ctr"/>
          <a:lstStyle/>
          <a:p>
            <a:pPr algn="ctr"/>
            <a:r>
              <a:rPr lang="es-ES"/>
              <a:t>Planificación </a:t>
            </a:r>
          </a:p>
          <a:p>
            <a:pPr algn="ctr"/>
            <a:r>
              <a:rPr lang="es-ES"/>
              <a:t>presupuestaria</a:t>
            </a:r>
          </a:p>
        </p:txBody>
      </p:sp>
      <p:sp>
        <p:nvSpPr>
          <p:cNvPr id="102418" name="Rectangle 18"/>
          <p:cNvSpPr>
            <a:spLocks noChangeArrowheads="1"/>
          </p:cNvSpPr>
          <p:nvPr/>
        </p:nvSpPr>
        <p:spPr bwMode="auto">
          <a:xfrm>
            <a:off x="5940425" y="981075"/>
            <a:ext cx="1728788" cy="503238"/>
          </a:xfrm>
          <a:prstGeom prst="rect">
            <a:avLst/>
          </a:prstGeom>
          <a:solidFill>
            <a:schemeClr val="accent1"/>
          </a:solidFill>
          <a:ln w="9525">
            <a:solidFill>
              <a:schemeClr val="tx1"/>
            </a:solidFill>
            <a:miter lim="800000"/>
            <a:headEnd/>
            <a:tailEnd/>
          </a:ln>
          <a:effectLst/>
        </p:spPr>
        <p:txBody>
          <a:bodyPr wrap="none" anchor="ctr"/>
          <a:lstStyle/>
          <a:p>
            <a:pPr algn="ctr"/>
            <a:r>
              <a:rPr lang="es-ES"/>
              <a:t>Planificación </a:t>
            </a:r>
          </a:p>
          <a:p>
            <a:pPr algn="ctr"/>
            <a:r>
              <a:rPr lang="es-ES"/>
              <a:t>comercial</a:t>
            </a:r>
          </a:p>
        </p:txBody>
      </p:sp>
      <p:sp>
        <p:nvSpPr>
          <p:cNvPr id="102419" name="Rectangle 19"/>
          <p:cNvSpPr>
            <a:spLocks noChangeArrowheads="1"/>
          </p:cNvSpPr>
          <p:nvPr/>
        </p:nvSpPr>
        <p:spPr bwMode="auto">
          <a:xfrm>
            <a:off x="3563938" y="1412875"/>
            <a:ext cx="1728787" cy="360363"/>
          </a:xfrm>
          <a:prstGeom prst="rect">
            <a:avLst/>
          </a:prstGeom>
          <a:solidFill>
            <a:schemeClr val="accent1"/>
          </a:solidFill>
          <a:ln w="9525">
            <a:solidFill>
              <a:schemeClr val="tx1"/>
            </a:solidFill>
            <a:miter lim="800000"/>
            <a:headEnd/>
            <a:tailEnd/>
          </a:ln>
          <a:effectLst/>
        </p:spPr>
        <p:txBody>
          <a:bodyPr wrap="none" anchor="ctr"/>
          <a:lstStyle/>
          <a:p>
            <a:pPr algn="ctr"/>
            <a:r>
              <a:rPr lang="es-ES"/>
              <a:t>Control y gestión</a:t>
            </a:r>
          </a:p>
        </p:txBody>
      </p:sp>
      <p:sp>
        <p:nvSpPr>
          <p:cNvPr id="102420" name="Rectangle 20"/>
          <p:cNvSpPr>
            <a:spLocks noChangeArrowheads="1"/>
          </p:cNvSpPr>
          <p:nvPr/>
        </p:nvSpPr>
        <p:spPr bwMode="auto">
          <a:xfrm>
            <a:off x="3276600" y="5516563"/>
            <a:ext cx="1584325" cy="360362"/>
          </a:xfrm>
          <a:prstGeom prst="rect">
            <a:avLst/>
          </a:prstGeom>
          <a:solidFill>
            <a:schemeClr val="accent1"/>
          </a:solidFill>
          <a:ln w="9525">
            <a:solidFill>
              <a:schemeClr val="tx1"/>
            </a:solidFill>
            <a:miter lim="800000"/>
            <a:headEnd/>
            <a:tailEnd/>
          </a:ln>
          <a:effectLst/>
        </p:spPr>
        <p:txBody>
          <a:bodyPr wrap="none" anchor="ctr"/>
          <a:lstStyle/>
          <a:p>
            <a:pPr algn="ctr"/>
            <a:r>
              <a:rPr lang="es-ES"/>
              <a:t>Contabilidad</a:t>
            </a:r>
          </a:p>
        </p:txBody>
      </p:sp>
      <p:sp>
        <p:nvSpPr>
          <p:cNvPr id="102422" name="Rectangle 22"/>
          <p:cNvSpPr>
            <a:spLocks noChangeArrowheads="1"/>
          </p:cNvSpPr>
          <p:nvPr/>
        </p:nvSpPr>
        <p:spPr bwMode="auto">
          <a:xfrm>
            <a:off x="539750" y="5373688"/>
            <a:ext cx="1728788" cy="360362"/>
          </a:xfrm>
          <a:prstGeom prst="rect">
            <a:avLst/>
          </a:prstGeom>
          <a:solidFill>
            <a:schemeClr val="accent1"/>
          </a:solidFill>
          <a:ln w="9525">
            <a:solidFill>
              <a:schemeClr val="tx1"/>
            </a:solidFill>
            <a:miter lim="800000"/>
            <a:headEnd/>
            <a:tailEnd/>
          </a:ln>
          <a:effectLst/>
        </p:spPr>
        <p:txBody>
          <a:bodyPr wrap="none" anchor="ctr"/>
          <a:lstStyle/>
          <a:p>
            <a:pPr algn="ctr"/>
            <a:r>
              <a:rPr lang="es-ES"/>
              <a:t>Control de riesgos</a:t>
            </a:r>
          </a:p>
        </p:txBody>
      </p:sp>
      <p:sp>
        <p:nvSpPr>
          <p:cNvPr id="102423" name="AutoShape 23"/>
          <p:cNvSpPr>
            <a:spLocks noChangeArrowheads="1"/>
          </p:cNvSpPr>
          <p:nvPr/>
        </p:nvSpPr>
        <p:spPr bwMode="auto">
          <a:xfrm>
            <a:off x="7451725" y="2133600"/>
            <a:ext cx="611188" cy="3024188"/>
          </a:xfrm>
          <a:prstGeom prst="roundRect">
            <a:avLst>
              <a:gd name="adj" fmla="val 16667"/>
            </a:avLst>
          </a:prstGeom>
          <a:solidFill>
            <a:schemeClr val="accent1"/>
          </a:solidFill>
          <a:ln w="9525">
            <a:solidFill>
              <a:schemeClr val="tx1"/>
            </a:solidFill>
            <a:round/>
            <a:headEnd/>
            <a:tailEnd/>
          </a:ln>
          <a:effectLst/>
        </p:spPr>
        <p:txBody>
          <a:bodyPr vert="eaVert" wrap="none" anchor="ctr"/>
          <a:lstStyle/>
          <a:p>
            <a:pPr algn="ctr"/>
            <a:r>
              <a:rPr lang="es-ES"/>
              <a:t>SOLICITUD DEL PRÉSTAMO</a:t>
            </a:r>
          </a:p>
        </p:txBody>
      </p:sp>
      <p:sp>
        <p:nvSpPr>
          <p:cNvPr id="102424" name="AutoShape 24"/>
          <p:cNvSpPr>
            <a:spLocks noChangeArrowheads="1"/>
          </p:cNvSpPr>
          <p:nvPr/>
        </p:nvSpPr>
        <p:spPr bwMode="auto">
          <a:xfrm>
            <a:off x="0" y="1916113"/>
            <a:ext cx="611188" cy="3024187"/>
          </a:xfrm>
          <a:prstGeom prst="roundRect">
            <a:avLst>
              <a:gd name="adj" fmla="val 16667"/>
            </a:avLst>
          </a:prstGeom>
          <a:solidFill>
            <a:schemeClr val="accent1"/>
          </a:solidFill>
          <a:ln w="9525">
            <a:solidFill>
              <a:schemeClr val="tx1"/>
            </a:solidFill>
            <a:round/>
            <a:headEnd/>
            <a:tailEnd/>
          </a:ln>
          <a:effectLst/>
        </p:spPr>
        <p:txBody>
          <a:bodyPr vert="eaVert" wrap="none" anchor="ctr"/>
          <a:lstStyle/>
          <a:p>
            <a:pPr algn="ctr"/>
            <a:r>
              <a:rPr lang="es-ES"/>
              <a:t>CONCESIÓN DEL PRÉSTAMO</a:t>
            </a:r>
          </a:p>
        </p:txBody>
      </p:sp>
      <p:sp>
        <p:nvSpPr>
          <p:cNvPr id="102425" name="Line 25"/>
          <p:cNvSpPr>
            <a:spLocks noChangeShapeType="1"/>
          </p:cNvSpPr>
          <p:nvPr/>
        </p:nvSpPr>
        <p:spPr bwMode="auto">
          <a:xfrm>
            <a:off x="7019925" y="1484313"/>
            <a:ext cx="431800" cy="649287"/>
          </a:xfrm>
          <a:prstGeom prst="line">
            <a:avLst/>
          </a:prstGeom>
          <a:noFill/>
          <a:ln w="9525">
            <a:solidFill>
              <a:schemeClr val="tx1"/>
            </a:solidFill>
            <a:round/>
            <a:headEnd/>
            <a:tailEnd type="triangle" w="med" len="med"/>
          </a:ln>
          <a:effectLst/>
        </p:spPr>
        <p:txBody>
          <a:bodyPr/>
          <a:lstStyle/>
          <a:p>
            <a:endParaRPr lang="es-ES"/>
          </a:p>
        </p:txBody>
      </p:sp>
      <p:sp>
        <p:nvSpPr>
          <p:cNvPr id="102427" name="Rectangle 27"/>
          <p:cNvSpPr>
            <a:spLocks noChangeArrowheads="1"/>
          </p:cNvSpPr>
          <p:nvPr/>
        </p:nvSpPr>
        <p:spPr bwMode="auto">
          <a:xfrm>
            <a:off x="6084888" y="2997200"/>
            <a:ext cx="1296987" cy="936625"/>
          </a:xfrm>
          <a:prstGeom prst="rect">
            <a:avLst/>
          </a:prstGeom>
          <a:solidFill>
            <a:schemeClr val="accent1"/>
          </a:solidFill>
          <a:ln w="9525">
            <a:solidFill>
              <a:schemeClr val="tx1"/>
            </a:solidFill>
            <a:miter lim="800000"/>
            <a:headEnd/>
            <a:tailEnd/>
          </a:ln>
          <a:effectLst/>
        </p:spPr>
        <p:txBody>
          <a:bodyPr wrap="none" anchor="ctr"/>
          <a:lstStyle/>
          <a:p>
            <a:pPr algn="ctr"/>
            <a:r>
              <a:rPr lang="es-ES"/>
              <a:t>Obtención de </a:t>
            </a:r>
          </a:p>
          <a:p>
            <a:pPr algn="ctr"/>
            <a:r>
              <a:rPr lang="es-ES"/>
              <a:t>Documentos de</a:t>
            </a:r>
          </a:p>
          <a:p>
            <a:pPr algn="ctr"/>
            <a:r>
              <a:rPr lang="es-ES"/>
              <a:t>solicitud</a:t>
            </a:r>
          </a:p>
        </p:txBody>
      </p:sp>
      <p:sp>
        <p:nvSpPr>
          <p:cNvPr id="102428" name="Line 28"/>
          <p:cNvSpPr>
            <a:spLocks noChangeShapeType="1"/>
          </p:cNvSpPr>
          <p:nvPr/>
        </p:nvSpPr>
        <p:spPr bwMode="auto">
          <a:xfrm flipH="1">
            <a:off x="6732588" y="2492375"/>
            <a:ext cx="720725" cy="0"/>
          </a:xfrm>
          <a:prstGeom prst="line">
            <a:avLst/>
          </a:prstGeom>
          <a:noFill/>
          <a:ln w="9525">
            <a:solidFill>
              <a:schemeClr val="tx1"/>
            </a:solidFill>
            <a:round/>
            <a:headEnd/>
            <a:tailEnd/>
          </a:ln>
          <a:effectLst/>
        </p:spPr>
        <p:txBody>
          <a:bodyPr/>
          <a:lstStyle/>
          <a:p>
            <a:endParaRPr lang="es-ES"/>
          </a:p>
        </p:txBody>
      </p:sp>
      <p:sp>
        <p:nvSpPr>
          <p:cNvPr id="102429" name="Line 29"/>
          <p:cNvSpPr>
            <a:spLocks noChangeShapeType="1"/>
          </p:cNvSpPr>
          <p:nvPr/>
        </p:nvSpPr>
        <p:spPr bwMode="auto">
          <a:xfrm>
            <a:off x="6732588" y="2492375"/>
            <a:ext cx="0" cy="431800"/>
          </a:xfrm>
          <a:prstGeom prst="line">
            <a:avLst/>
          </a:prstGeom>
          <a:noFill/>
          <a:ln w="9525">
            <a:solidFill>
              <a:schemeClr val="tx1"/>
            </a:solidFill>
            <a:round/>
            <a:headEnd/>
            <a:tailEnd type="triangle" w="med" len="med"/>
          </a:ln>
          <a:effectLst/>
        </p:spPr>
        <p:txBody>
          <a:bodyPr/>
          <a:lstStyle/>
          <a:p>
            <a:endParaRPr lang="es-ES"/>
          </a:p>
        </p:txBody>
      </p:sp>
      <p:sp>
        <p:nvSpPr>
          <p:cNvPr id="102430" name="AutoShape 30"/>
          <p:cNvSpPr>
            <a:spLocks noChangeArrowheads="1"/>
          </p:cNvSpPr>
          <p:nvPr/>
        </p:nvSpPr>
        <p:spPr bwMode="auto">
          <a:xfrm>
            <a:off x="4716463" y="2852738"/>
            <a:ext cx="1295400" cy="793750"/>
          </a:xfrm>
          <a:prstGeom prst="hexagon">
            <a:avLst>
              <a:gd name="adj" fmla="val 40800"/>
              <a:gd name="vf" fmla="val 115470"/>
            </a:avLst>
          </a:prstGeom>
          <a:solidFill>
            <a:srgbClr val="3399FF"/>
          </a:solidFill>
          <a:ln w="9525">
            <a:solidFill>
              <a:schemeClr val="tx1"/>
            </a:solidFill>
            <a:miter lim="800000"/>
            <a:headEnd/>
            <a:tailEnd/>
          </a:ln>
          <a:effectLst/>
        </p:spPr>
        <p:txBody>
          <a:bodyPr wrap="none" anchor="ctr"/>
          <a:lstStyle/>
          <a:p>
            <a:pPr algn="ctr"/>
            <a:r>
              <a:rPr lang="es-ES"/>
              <a:t>Cliente</a:t>
            </a:r>
          </a:p>
          <a:p>
            <a:pPr algn="ctr"/>
            <a:r>
              <a:rPr lang="es-ES"/>
              <a:t>De</a:t>
            </a:r>
          </a:p>
          <a:p>
            <a:pPr algn="ctr"/>
            <a:r>
              <a:rPr lang="es-ES"/>
              <a:t> cajasur</a:t>
            </a:r>
          </a:p>
        </p:txBody>
      </p:sp>
      <p:sp>
        <p:nvSpPr>
          <p:cNvPr id="102431" name="Text Box 31"/>
          <p:cNvSpPr txBox="1">
            <a:spLocks noChangeArrowheads="1"/>
          </p:cNvSpPr>
          <p:nvPr/>
        </p:nvSpPr>
        <p:spPr bwMode="auto">
          <a:xfrm>
            <a:off x="4716463" y="2276475"/>
            <a:ext cx="576262" cy="336550"/>
          </a:xfrm>
          <a:prstGeom prst="rect">
            <a:avLst/>
          </a:prstGeom>
          <a:noFill/>
          <a:ln w="9525">
            <a:noFill/>
            <a:miter lim="800000"/>
            <a:headEnd/>
            <a:tailEnd/>
          </a:ln>
          <a:effectLst/>
        </p:spPr>
        <p:txBody>
          <a:bodyPr>
            <a:spAutoFit/>
          </a:bodyPr>
          <a:lstStyle/>
          <a:p>
            <a:pPr>
              <a:spcBef>
                <a:spcPct val="50000"/>
              </a:spcBef>
            </a:pPr>
            <a:r>
              <a:rPr lang="es-ES" b="1">
                <a:solidFill>
                  <a:schemeClr val="bg1"/>
                </a:solidFill>
              </a:rPr>
              <a:t>si</a:t>
            </a:r>
          </a:p>
        </p:txBody>
      </p:sp>
      <p:sp>
        <p:nvSpPr>
          <p:cNvPr id="102432" name="Text Box 32"/>
          <p:cNvSpPr txBox="1">
            <a:spLocks noChangeArrowheads="1"/>
          </p:cNvSpPr>
          <p:nvPr/>
        </p:nvSpPr>
        <p:spPr bwMode="auto">
          <a:xfrm>
            <a:off x="4787900" y="3860800"/>
            <a:ext cx="504825" cy="336550"/>
          </a:xfrm>
          <a:prstGeom prst="rect">
            <a:avLst/>
          </a:prstGeom>
          <a:noFill/>
          <a:ln w="9525">
            <a:noFill/>
            <a:miter lim="800000"/>
            <a:headEnd/>
            <a:tailEnd/>
          </a:ln>
          <a:effectLst/>
        </p:spPr>
        <p:txBody>
          <a:bodyPr>
            <a:spAutoFit/>
          </a:bodyPr>
          <a:lstStyle/>
          <a:p>
            <a:pPr>
              <a:spcBef>
                <a:spcPct val="50000"/>
              </a:spcBef>
            </a:pPr>
            <a:r>
              <a:rPr lang="es-ES" b="1"/>
              <a:t>no</a:t>
            </a:r>
          </a:p>
        </p:txBody>
      </p:sp>
      <p:sp>
        <p:nvSpPr>
          <p:cNvPr id="102433" name="Rectangle 33"/>
          <p:cNvSpPr>
            <a:spLocks noChangeArrowheads="1"/>
          </p:cNvSpPr>
          <p:nvPr/>
        </p:nvSpPr>
        <p:spPr bwMode="auto">
          <a:xfrm>
            <a:off x="3348038" y="1989138"/>
            <a:ext cx="1295400" cy="503237"/>
          </a:xfrm>
          <a:prstGeom prst="rect">
            <a:avLst/>
          </a:prstGeom>
          <a:solidFill>
            <a:schemeClr val="accent1"/>
          </a:solidFill>
          <a:ln w="9525">
            <a:solidFill>
              <a:schemeClr val="tx1"/>
            </a:solidFill>
            <a:miter lim="800000"/>
            <a:headEnd/>
            <a:tailEnd/>
          </a:ln>
          <a:effectLst/>
        </p:spPr>
        <p:txBody>
          <a:bodyPr wrap="none" anchor="ctr"/>
          <a:lstStyle/>
          <a:p>
            <a:pPr algn="ctr"/>
            <a:r>
              <a:rPr lang="es-ES" sz="1400"/>
              <a:t>Aprobación/</a:t>
            </a:r>
          </a:p>
          <a:p>
            <a:pPr algn="ctr"/>
            <a:r>
              <a:rPr lang="es-ES" sz="1400"/>
              <a:t>desaprobación</a:t>
            </a:r>
          </a:p>
        </p:txBody>
      </p:sp>
      <p:sp>
        <p:nvSpPr>
          <p:cNvPr id="102434" name="Rectangle 34"/>
          <p:cNvSpPr>
            <a:spLocks noChangeArrowheads="1"/>
          </p:cNvSpPr>
          <p:nvPr/>
        </p:nvSpPr>
        <p:spPr bwMode="auto">
          <a:xfrm>
            <a:off x="3492500" y="4221163"/>
            <a:ext cx="1439863" cy="574675"/>
          </a:xfrm>
          <a:prstGeom prst="rect">
            <a:avLst/>
          </a:prstGeom>
          <a:solidFill>
            <a:schemeClr val="accent1"/>
          </a:solidFill>
          <a:ln w="9525">
            <a:solidFill>
              <a:schemeClr val="tx1"/>
            </a:solidFill>
            <a:miter lim="800000"/>
            <a:headEnd/>
            <a:tailEnd/>
          </a:ln>
          <a:effectLst/>
        </p:spPr>
        <p:txBody>
          <a:bodyPr wrap="none" anchor="ctr"/>
          <a:lstStyle/>
          <a:p>
            <a:pPr algn="ctr"/>
            <a:r>
              <a:rPr lang="es-ES" sz="1400"/>
              <a:t>Registro y análisis</a:t>
            </a:r>
          </a:p>
          <a:p>
            <a:pPr algn="ctr"/>
            <a:r>
              <a:rPr lang="es-ES" sz="1400"/>
              <a:t>económico del</a:t>
            </a:r>
          </a:p>
          <a:p>
            <a:pPr algn="ctr"/>
            <a:r>
              <a:rPr lang="es-ES" sz="1400"/>
              <a:t>cliente</a:t>
            </a:r>
          </a:p>
        </p:txBody>
      </p:sp>
      <p:sp>
        <p:nvSpPr>
          <p:cNvPr id="102435" name="AutoShape 35"/>
          <p:cNvSpPr>
            <a:spLocks noChangeArrowheads="1"/>
          </p:cNvSpPr>
          <p:nvPr/>
        </p:nvSpPr>
        <p:spPr bwMode="auto">
          <a:xfrm>
            <a:off x="3203575" y="2924175"/>
            <a:ext cx="1008063" cy="792163"/>
          </a:xfrm>
          <a:prstGeom prst="hexagon">
            <a:avLst>
              <a:gd name="adj" fmla="val 31814"/>
              <a:gd name="vf" fmla="val 115470"/>
            </a:avLst>
          </a:prstGeom>
          <a:solidFill>
            <a:srgbClr val="3399FF"/>
          </a:solidFill>
          <a:ln w="9525">
            <a:solidFill>
              <a:schemeClr val="tx1"/>
            </a:solidFill>
            <a:miter lim="800000"/>
            <a:headEnd/>
            <a:tailEnd/>
          </a:ln>
          <a:effectLst/>
        </p:spPr>
        <p:txBody>
          <a:bodyPr wrap="none" anchor="ctr"/>
          <a:lstStyle/>
          <a:p>
            <a:pPr algn="ctr"/>
            <a:r>
              <a:rPr lang="es-ES"/>
              <a:t>Solvencia</a:t>
            </a:r>
          </a:p>
        </p:txBody>
      </p:sp>
      <p:sp>
        <p:nvSpPr>
          <p:cNvPr id="102436" name="Text Box 36"/>
          <p:cNvSpPr txBox="1">
            <a:spLocks noChangeArrowheads="1"/>
          </p:cNvSpPr>
          <p:nvPr/>
        </p:nvSpPr>
        <p:spPr bwMode="auto">
          <a:xfrm>
            <a:off x="2843213" y="2565400"/>
            <a:ext cx="504825" cy="336550"/>
          </a:xfrm>
          <a:prstGeom prst="rect">
            <a:avLst/>
          </a:prstGeom>
          <a:noFill/>
          <a:ln w="9525">
            <a:noFill/>
            <a:miter lim="800000"/>
            <a:headEnd/>
            <a:tailEnd/>
          </a:ln>
          <a:effectLst/>
        </p:spPr>
        <p:txBody>
          <a:bodyPr>
            <a:spAutoFit/>
          </a:bodyPr>
          <a:lstStyle/>
          <a:p>
            <a:pPr>
              <a:spcBef>
                <a:spcPct val="50000"/>
              </a:spcBef>
            </a:pPr>
            <a:r>
              <a:rPr lang="es-ES" b="1">
                <a:solidFill>
                  <a:schemeClr val="bg1"/>
                </a:solidFill>
              </a:rPr>
              <a:t>si</a:t>
            </a:r>
          </a:p>
        </p:txBody>
      </p:sp>
      <p:sp>
        <p:nvSpPr>
          <p:cNvPr id="102437" name="Text Box 37"/>
          <p:cNvSpPr txBox="1">
            <a:spLocks noChangeArrowheads="1"/>
          </p:cNvSpPr>
          <p:nvPr/>
        </p:nvSpPr>
        <p:spPr bwMode="auto">
          <a:xfrm>
            <a:off x="2771775" y="3644900"/>
            <a:ext cx="504825" cy="336550"/>
          </a:xfrm>
          <a:prstGeom prst="rect">
            <a:avLst/>
          </a:prstGeom>
          <a:noFill/>
          <a:ln w="9525">
            <a:noFill/>
            <a:miter lim="800000"/>
            <a:headEnd/>
            <a:tailEnd/>
          </a:ln>
          <a:effectLst/>
        </p:spPr>
        <p:txBody>
          <a:bodyPr>
            <a:spAutoFit/>
          </a:bodyPr>
          <a:lstStyle/>
          <a:p>
            <a:pPr>
              <a:spcBef>
                <a:spcPct val="50000"/>
              </a:spcBef>
            </a:pPr>
            <a:r>
              <a:rPr lang="es-ES" b="1"/>
              <a:t>no</a:t>
            </a:r>
          </a:p>
        </p:txBody>
      </p:sp>
      <p:sp>
        <p:nvSpPr>
          <p:cNvPr id="102438" name="Rectangle 38"/>
          <p:cNvSpPr>
            <a:spLocks noChangeArrowheads="1"/>
          </p:cNvSpPr>
          <p:nvPr/>
        </p:nvSpPr>
        <p:spPr bwMode="auto">
          <a:xfrm>
            <a:off x="1692275" y="4292600"/>
            <a:ext cx="1368425" cy="503238"/>
          </a:xfrm>
          <a:prstGeom prst="rect">
            <a:avLst/>
          </a:prstGeom>
          <a:solidFill>
            <a:schemeClr val="accent1"/>
          </a:solidFill>
          <a:ln w="9525">
            <a:solidFill>
              <a:schemeClr val="tx1"/>
            </a:solidFill>
            <a:miter lim="800000"/>
            <a:headEnd/>
            <a:tailEnd/>
          </a:ln>
          <a:effectLst/>
        </p:spPr>
        <p:txBody>
          <a:bodyPr wrap="none" anchor="ctr"/>
          <a:lstStyle/>
          <a:p>
            <a:pPr algn="ctr"/>
            <a:r>
              <a:rPr lang="es-ES"/>
              <a:t>Desaprobación</a:t>
            </a:r>
          </a:p>
          <a:p>
            <a:pPr algn="ctr"/>
            <a:r>
              <a:rPr lang="es-ES"/>
              <a:t>del préstamo</a:t>
            </a:r>
          </a:p>
        </p:txBody>
      </p:sp>
      <p:sp>
        <p:nvSpPr>
          <p:cNvPr id="102439" name="Rectangle 39"/>
          <p:cNvSpPr>
            <a:spLocks noChangeArrowheads="1"/>
          </p:cNvSpPr>
          <p:nvPr/>
        </p:nvSpPr>
        <p:spPr bwMode="auto">
          <a:xfrm>
            <a:off x="1331913" y="1916113"/>
            <a:ext cx="1439862" cy="720725"/>
          </a:xfrm>
          <a:prstGeom prst="rect">
            <a:avLst/>
          </a:prstGeom>
          <a:solidFill>
            <a:schemeClr val="accent1"/>
          </a:solidFill>
          <a:ln w="9525">
            <a:solidFill>
              <a:schemeClr val="tx1"/>
            </a:solidFill>
            <a:miter lim="800000"/>
            <a:headEnd/>
            <a:tailEnd/>
          </a:ln>
          <a:effectLst/>
        </p:spPr>
        <p:txBody>
          <a:bodyPr wrap="none" anchor="ctr"/>
          <a:lstStyle/>
          <a:p>
            <a:pPr algn="ctr"/>
            <a:r>
              <a:rPr lang="es-ES"/>
              <a:t>Negociación de</a:t>
            </a:r>
          </a:p>
          <a:p>
            <a:pPr algn="ctr"/>
            <a:r>
              <a:rPr lang="es-ES"/>
              <a:t>Condiciones del</a:t>
            </a:r>
          </a:p>
          <a:p>
            <a:pPr algn="ctr"/>
            <a:r>
              <a:rPr lang="es-ES"/>
              <a:t>préstamo</a:t>
            </a:r>
          </a:p>
        </p:txBody>
      </p:sp>
      <p:sp>
        <p:nvSpPr>
          <p:cNvPr id="102440" name="Rectangle 40"/>
          <p:cNvSpPr>
            <a:spLocks noChangeArrowheads="1"/>
          </p:cNvSpPr>
          <p:nvPr/>
        </p:nvSpPr>
        <p:spPr bwMode="auto">
          <a:xfrm>
            <a:off x="611188" y="3573463"/>
            <a:ext cx="1152525" cy="576262"/>
          </a:xfrm>
          <a:prstGeom prst="rect">
            <a:avLst/>
          </a:prstGeom>
          <a:solidFill>
            <a:schemeClr val="accent1"/>
          </a:solidFill>
          <a:ln w="9525">
            <a:solidFill>
              <a:schemeClr val="tx1"/>
            </a:solidFill>
            <a:miter lim="800000"/>
            <a:headEnd/>
            <a:tailEnd/>
          </a:ln>
          <a:effectLst/>
        </p:spPr>
        <p:txBody>
          <a:bodyPr wrap="none" anchor="ctr"/>
          <a:lstStyle/>
          <a:p>
            <a:pPr algn="ctr"/>
            <a:r>
              <a:rPr lang="es-ES"/>
              <a:t>Tramitación</a:t>
            </a:r>
          </a:p>
        </p:txBody>
      </p:sp>
      <p:sp>
        <p:nvSpPr>
          <p:cNvPr id="102441" name="Line 41"/>
          <p:cNvSpPr>
            <a:spLocks noChangeShapeType="1"/>
          </p:cNvSpPr>
          <p:nvPr/>
        </p:nvSpPr>
        <p:spPr bwMode="auto">
          <a:xfrm>
            <a:off x="6300788" y="3933825"/>
            <a:ext cx="0" cy="431800"/>
          </a:xfrm>
          <a:prstGeom prst="line">
            <a:avLst/>
          </a:prstGeom>
          <a:noFill/>
          <a:ln w="9525">
            <a:solidFill>
              <a:schemeClr val="tx1"/>
            </a:solidFill>
            <a:round/>
            <a:headEnd/>
            <a:tailEnd/>
          </a:ln>
          <a:effectLst/>
        </p:spPr>
        <p:txBody>
          <a:bodyPr/>
          <a:lstStyle/>
          <a:p>
            <a:endParaRPr lang="es-ES"/>
          </a:p>
        </p:txBody>
      </p:sp>
      <p:sp>
        <p:nvSpPr>
          <p:cNvPr id="102443" name="Line 43"/>
          <p:cNvSpPr>
            <a:spLocks noChangeShapeType="1"/>
          </p:cNvSpPr>
          <p:nvPr/>
        </p:nvSpPr>
        <p:spPr bwMode="auto">
          <a:xfrm flipH="1">
            <a:off x="5724525" y="4365625"/>
            <a:ext cx="576263" cy="0"/>
          </a:xfrm>
          <a:prstGeom prst="line">
            <a:avLst/>
          </a:prstGeom>
          <a:noFill/>
          <a:ln w="9525">
            <a:solidFill>
              <a:schemeClr val="tx1"/>
            </a:solidFill>
            <a:round/>
            <a:headEnd/>
            <a:tailEnd/>
          </a:ln>
          <a:effectLst/>
        </p:spPr>
        <p:txBody>
          <a:bodyPr/>
          <a:lstStyle/>
          <a:p>
            <a:endParaRPr lang="es-ES"/>
          </a:p>
        </p:txBody>
      </p:sp>
      <p:sp>
        <p:nvSpPr>
          <p:cNvPr id="102445" name="Line 45"/>
          <p:cNvSpPr>
            <a:spLocks noChangeShapeType="1"/>
          </p:cNvSpPr>
          <p:nvPr/>
        </p:nvSpPr>
        <p:spPr bwMode="auto">
          <a:xfrm flipH="1" flipV="1">
            <a:off x="5508625" y="3716338"/>
            <a:ext cx="215900" cy="649287"/>
          </a:xfrm>
          <a:prstGeom prst="line">
            <a:avLst/>
          </a:prstGeom>
          <a:noFill/>
          <a:ln w="9525">
            <a:solidFill>
              <a:schemeClr val="tx1"/>
            </a:solidFill>
            <a:round/>
            <a:headEnd/>
            <a:tailEnd type="triangle" w="med" len="med"/>
          </a:ln>
          <a:effectLst/>
        </p:spPr>
        <p:txBody>
          <a:bodyPr/>
          <a:lstStyle/>
          <a:p>
            <a:endParaRPr lang="es-ES"/>
          </a:p>
        </p:txBody>
      </p:sp>
      <p:sp>
        <p:nvSpPr>
          <p:cNvPr id="102446" name="Line 46"/>
          <p:cNvSpPr>
            <a:spLocks noChangeShapeType="1"/>
          </p:cNvSpPr>
          <p:nvPr/>
        </p:nvSpPr>
        <p:spPr bwMode="auto">
          <a:xfrm flipH="1" flipV="1">
            <a:off x="4643438" y="2492375"/>
            <a:ext cx="360362" cy="360363"/>
          </a:xfrm>
          <a:prstGeom prst="line">
            <a:avLst/>
          </a:prstGeom>
          <a:noFill/>
          <a:ln w="9525">
            <a:solidFill>
              <a:schemeClr val="tx1"/>
            </a:solidFill>
            <a:round/>
            <a:headEnd/>
            <a:tailEnd type="triangle" w="med" len="med"/>
          </a:ln>
          <a:effectLst/>
        </p:spPr>
        <p:txBody>
          <a:bodyPr/>
          <a:lstStyle/>
          <a:p>
            <a:endParaRPr lang="es-ES"/>
          </a:p>
        </p:txBody>
      </p:sp>
      <p:sp>
        <p:nvSpPr>
          <p:cNvPr id="102447" name="Line 47"/>
          <p:cNvSpPr>
            <a:spLocks noChangeShapeType="1"/>
          </p:cNvSpPr>
          <p:nvPr/>
        </p:nvSpPr>
        <p:spPr bwMode="auto">
          <a:xfrm flipH="1">
            <a:off x="4716463" y="3573463"/>
            <a:ext cx="287337" cy="576262"/>
          </a:xfrm>
          <a:prstGeom prst="line">
            <a:avLst/>
          </a:prstGeom>
          <a:noFill/>
          <a:ln w="9525">
            <a:solidFill>
              <a:schemeClr val="tx1"/>
            </a:solidFill>
            <a:round/>
            <a:headEnd/>
            <a:tailEnd type="triangle" w="med" len="med"/>
          </a:ln>
          <a:effectLst/>
        </p:spPr>
        <p:txBody>
          <a:bodyPr/>
          <a:lstStyle/>
          <a:p>
            <a:endParaRPr lang="es-ES"/>
          </a:p>
        </p:txBody>
      </p:sp>
      <p:sp>
        <p:nvSpPr>
          <p:cNvPr id="102448" name="Line 48"/>
          <p:cNvSpPr>
            <a:spLocks noChangeShapeType="1"/>
          </p:cNvSpPr>
          <p:nvPr/>
        </p:nvSpPr>
        <p:spPr bwMode="auto">
          <a:xfrm flipH="1" flipV="1">
            <a:off x="3924300" y="3789363"/>
            <a:ext cx="360363" cy="431800"/>
          </a:xfrm>
          <a:prstGeom prst="line">
            <a:avLst/>
          </a:prstGeom>
          <a:noFill/>
          <a:ln w="9525">
            <a:solidFill>
              <a:schemeClr val="tx1"/>
            </a:solidFill>
            <a:round/>
            <a:headEnd/>
            <a:tailEnd type="triangle" w="med" len="med"/>
          </a:ln>
          <a:effectLst/>
        </p:spPr>
        <p:txBody>
          <a:bodyPr/>
          <a:lstStyle/>
          <a:p>
            <a:endParaRPr lang="es-ES"/>
          </a:p>
        </p:txBody>
      </p:sp>
      <p:sp>
        <p:nvSpPr>
          <p:cNvPr id="102449" name="Line 49"/>
          <p:cNvSpPr>
            <a:spLocks noChangeShapeType="1"/>
          </p:cNvSpPr>
          <p:nvPr/>
        </p:nvSpPr>
        <p:spPr bwMode="auto">
          <a:xfrm flipH="1" flipV="1">
            <a:off x="2916238" y="2276475"/>
            <a:ext cx="431800" cy="720725"/>
          </a:xfrm>
          <a:prstGeom prst="line">
            <a:avLst/>
          </a:prstGeom>
          <a:noFill/>
          <a:ln w="9525">
            <a:solidFill>
              <a:schemeClr val="tx1"/>
            </a:solidFill>
            <a:round/>
            <a:headEnd/>
            <a:tailEnd type="triangle" w="med" len="med"/>
          </a:ln>
          <a:effectLst/>
        </p:spPr>
        <p:txBody>
          <a:bodyPr/>
          <a:lstStyle/>
          <a:p>
            <a:endParaRPr lang="es-ES"/>
          </a:p>
        </p:txBody>
      </p:sp>
      <p:sp>
        <p:nvSpPr>
          <p:cNvPr id="102450" name="Line 50"/>
          <p:cNvSpPr>
            <a:spLocks noChangeShapeType="1"/>
          </p:cNvSpPr>
          <p:nvPr/>
        </p:nvSpPr>
        <p:spPr bwMode="auto">
          <a:xfrm flipH="1">
            <a:off x="3059113" y="3573463"/>
            <a:ext cx="288925" cy="719137"/>
          </a:xfrm>
          <a:prstGeom prst="line">
            <a:avLst/>
          </a:prstGeom>
          <a:noFill/>
          <a:ln w="9525">
            <a:solidFill>
              <a:schemeClr val="tx1"/>
            </a:solidFill>
            <a:round/>
            <a:headEnd/>
            <a:tailEnd type="triangle" w="med" len="med"/>
          </a:ln>
          <a:effectLst/>
        </p:spPr>
        <p:txBody>
          <a:bodyPr/>
          <a:lstStyle/>
          <a:p>
            <a:endParaRPr lang="es-ES"/>
          </a:p>
        </p:txBody>
      </p:sp>
      <p:sp>
        <p:nvSpPr>
          <p:cNvPr id="102452" name="AutoShape 52"/>
          <p:cNvSpPr>
            <a:spLocks noChangeArrowheads="1"/>
          </p:cNvSpPr>
          <p:nvPr/>
        </p:nvSpPr>
        <p:spPr bwMode="auto">
          <a:xfrm>
            <a:off x="1692275" y="2924175"/>
            <a:ext cx="1152525" cy="576263"/>
          </a:xfrm>
          <a:prstGeom prst="hexagon">
            <a:avLst>
              <a:gd name="adj" fmla="val 50000"/>
              <a:gd name="vf" fmla="val 115470"/>
            </a:avLst>
          </a:prstGeom>
          <a:solidFill>
            <a:srgbClr val="3399FF"/>
          </a:solidFill>
          <a:ln w="9525">
            <a:solidFill>
              <a:schemeClr val="tx1"/>
            </a:solidFill>
            <a:miter lim="800000"/>
            <a:headEnd/>
            <a:tailEnd/>
          </a:ln>
          <a:effectLst/>
        </p:spPr>
        <p:txBody>
          <a:bodyPr wrap="none" anchor="ctr"/>
          <a:lstStyle/>
          <a:p>
            <a:pPr algn="ctr"/>
            <a:r>
              <a:rPr lang="es-ES"/>
              <a:t>Concesión</a:t>
            </a:r>
          </a:p>
        </p:txBody>
      </p:sp>
      <p:sp>
        <p:nvSpPr>
          <p:cNvPr id="102453" name="Line 53"/>
          <p:cNvSpPr>
            <a:spLocks noChangeShapeType="1"/>
          </p:cNvSpPr>
          <p:nvPr/>
        </p:nvSpPr>
        <p:spPr bwMode="auto">
          <a:xfrm>
            <a:off x="2411413" y="2636838"/>
            <a:ext cx="0" cy="287337"/>
          </a:xfrm>
          <a:prstGeom prst="line">
            <a:avLst/>
          </a:prstGeom>
          <a:noFill/>
          <a:ln w="9525">
            <a:solidFill>
              <a:schemeClr val="tx1"/>
            </a:solidFill>
            <a:round/>
            <a:headEnd/>
            <a:tailEnd type="triangle" w="med" len="med"/>
          </a:ln>
          <a:effectLst/>
        </p:spPr>
        <p:txBody>
          <a:bodyPr/>
          <a:lstStyle/>
          <a:p>
            <a:endParaRPr lang="es-ES"/>
          </a:p>
        </p:txBody>
      </p:sp>
      <p:sp>
        <p:nvSpPr>
          <p:cNvPr id="102454" name="Text Box 54"/>
          <p:cNvSpPr txBox="1">
            <a:spLocks noChangeArrowheads="1"/>
          </p:cNvSpPr>
          <p:nvPr/>
        </p:nvSpPr>
        <p:spPr bwMode="auto">
          <a:xfrm>
            <a:off x="1979613" y="3716338"/>
            <a:ext cx="504825" cy="336550"/>
          </a:xfrm>
          <a:prstGeom prst="rect">
            <a:avLst/>
          </a:prstGeom>
          <a:noFill/>
          <a:ln w="9525">
            <a:noFill/>
            <a:miter lim="800000"/>
            <a:headEnd/>
            <a:tailEnd/>
          </a:ln>
          <a:effectLst/>
        </p:spPr>
        <p:txBody>
          <a:bodyPr>
            <a:spAutoFit/>
          </a:bodyPr>
          <a:lstStyle/>
          <a:p>
            <a:pPr>
              <a:spcBef>
                <a:spcPct val="50000"/>
              </a:spcBef>
            </a:pPr>
            <a:r>
              <a:rPr lang="es-ES" b="1"/>
              <a:t>no</a:t>
            </a:r>
          </a:p>
        </p:txBody>
      </p:sp>
      <p:sp>
        <p:nvSpPr>
          <p:cNvPr id="102455" name="Line 55"/>
          <p:cNvSpPr>
            <a:spLocks noChangeShapeType="1"/>
          </p:cNvSpPr>
          <p:nvPr/>
        </p:nvSpPr>
        <p:spPr bwMode="auto">
          <a:xfrm>
            <a:off x="2339975" y="3500438"/>
            <a:ext cx="71438" cy="792162"/>
          </a:xfrm>
          <a:prstGeom prst="line">
            <a:avLst/>
          </a:prstGeom>
          <a:noFill/>
          <a:ln w="9525">
            <a:solidFill>
              <a:schemeClr val="tx1"/>
            </a:solidFill>
            <a:round/>
            <a:headEnd/>
            <a:tailEnd type="triangle" w="med" len="med"/>
          </a:ln>
          <a:effectLst/>
        </p:spPr>
        <p:txBody>
          <a:bodyPr/>
          <a:lstStyle/>
          <a:p>
            <a:endParaRPr lang="es-ES"/>
          </a:p>
        </p:txBody>
      </p:sp>
      <p:sp>
        <p:nvSpPr>
          <p:cNvPr id="102456" name="Line 56"/>
          <p:cNvSpPr>
            <a:spLocks noChangeShapeType="1"/>
          </p:cNvSpPr>
          <p:nvPr/>
        </p:nvSpPr>
        <p:spPr bwMode="auto">
          <a:xfrm flipH="1">
            <a:off x="1116013" y="2997200"/>
            <a:ext cx="792162" cy="0"/>
          </a:xfrm>
          <a:prstGeom prst="line">
            <a:avLst/>
          </a:prstGeom>
          <a:noFill/>
          <a:ln w="9525">
            <a:solidFill>
              <a:schemeClr val="tx1"/>
            </a:solidFill>
            <a:round/>
            <a:headEnd/>
            <a:tailEnd/>
          </a:ln>
          <a:effectLst/>
        </p:spPr>
        <p:txBody>
          <a:bodyPr/>
          <a:lstStyle/>
          <a:p>
            <a:endParaRPr lang="es-ES"/>
          </a:p>
        </p:txBody>
      </p:sp>
      <p:sp>
        <p:nvSpPr>
          <p:cNvPr id="102457" name="Text Box 57"/>
          <p:cNvSpPr txBox="1">
            <a:spLocks noChangeArrowheads="1"/>
          </p:cNvSpPr>
          <p:nvPr/>
        </p:nvSpPr>
        <p:spPr bwMode="auto">
          <a:xfrm>
            <a:off x="1187450" y="2997200"/>
            <a:ext cx="504825" cy="336550"/>
          </a:xfrm>
          <a:prstGeom prst="rect">
            <a:avLst/>
          </a:prstGeom>
          <a:noFill/>
          <a:ln w="9525">
            <a:noFill/>
            <a:miter lim="800000"/>
            <a:headEnd/>
            <a:tailEnd/>
          </a:ln>
          <a:effectLst/>
        </p:spPr>
        <p:txBody>
          <a:bodyPr>
            <a:spAutoFit/>
          </a:bodyPr>
          <a:lstStyle/>
          <a:p>
            <a:pPr>
              <a:spcBef>
                <a:spcPct val="50000"/>
              </a:spcBef>
            </a:pPr>
            <a:r>
              <a:rPr lang="es-ES" b="1">
                <a:solidFill>
                  <a:schemeClr val="bg1"/>
                </a:solidFill>
              </a:rPr>
              <a:t>si</a:t>
            </a:r>
          </a:p>
        </p:txBody>
      </p:sp>
      <p:sp>
        <p:nvSpPr>
          <p:cNvPr id="102459" name="Line 59"/>
          <p:cNvSpPr>
            <a:spLocks noChangeShapeType="1"/>
          </p:cNvSpPr>
          <p:nvPr/>
        </p:nvSpPr>
        <p:spPr bwMode="auto">
          <a:xfrm>
            <a:off x="1116013" y="2997200"/>
            <a:ext cx="0" cy="503238"/>
          </a:xfrm>
          <a:prstGeom prst="line">
            <a:avLst/>
          </a:prstGeom>
          <a:noFill/>
          <a:ln w="9525">
            <a:solidFill>
              <a:schemeClr val="tx1"/>
            </a:solidFill>
            <a:round/>
            <a:headEnd/>
            <a:tailEnd type="triangle" w="med" len="med"/>
          </a:ln>
          <a:effectLst/>
        </p:spPr>
        <p:txBody>
          <a:bodyPr/>
          <a:lstStyle/>
          <a:p>
            <a:endParaRPr lang="es-ES"/>
          </a:p>
        </p:txBody>
      </p:sp>
      <p:sp>
        <p:nvSpPr>
          <p:cNvPr id="102460" name="Line 60"/>
          <p:cNvSpPr>
            <a:spLocks noChangeShapeType="1"/>
          </p:cNvSpPr>
          <p:nvPr/>
        </p:nvSpPr>
        <p:spPr bwMode="auto">
          <a:xfrm flipH="1" flipV="1">
            <a:off x="611188" y="2708275"/>
            <a:ext cx="288925" cy="865188"/>
          </a:xfrm>
          <a:prstGeom prst="line">
            <a:avLst/>
          </a:prstGeom>
          <a:noFill/>
          <a:ln w="9525">
            <a:solidFill>
              <a:schemeClr val="tx1"/>
            </a:solidFill>
            <a:round/>
            <a:headEnd/>
            <a:tailEnd type="triangle" w="med" len="med"/>
          </a:ln>
          <a:effectLst/>
        </p:spPr>
        <p:txBody>
          <a:bodyPr/>
          <a:lstStyle/>
          <a:p>
            <a:endParaRPr lang="es-ES"/>
          </a:p>
        </p:txBody>
      </p:sp>
      <p:sp>
        <p:nvSpPr>
          <p:cNvPr id="102462" name="Line 62"/>
          <p:cNvSpPr>
            <a:spLocks noChangeShapeType="1"/>
          </p:cNvSpPr>
          <p:nvPr/>
        </p:nvSpPr>
        <p:spPr bwMode="auto">
          <a:xfrm flipH="1">
            <a:off x="539750" y="1268413"/>
            <a:ext cx="431800" cy="0"/>
          </a:xfrm>
          <a:prstGeom prst="line">
            <a:avLst/>
          </a:prstGeom>
          <a:noFill/>
          <a:ln w="9525">
            <a:solidFill>
              <a:schemeClr val="tx1"/>
            </a:solidFill>
            <a:round/>
            <a:headEnd/>
            <a:tailEnd/>
          </a:ln>
          <a:effectLst/>
        </p:spPr>
        <p:txBody>
          <a:bodyPr/>
          <a:lstStyle/>
          <a:p>
            <a:endParaRPr lang="es-ES"/>
          </a:p>
        </p:txBody>
      </p:sp>
      <p:sp>
        <p:nvSpPr>
          <p:cNvPr id="102463" name="Line 63"/>
          <p:cNvSpPr>
            <a:spLocks noChangeShapeType="1"/>
          </p:cNvSpPr>
          <p:nvPr/>
        </p:nvSpPr>
        <p:spPr bwMode="auto">
          <a:xfrm>
            <a:off x="539750" y="1268413"/>
            <a:ext cx="719138" cy="936625"/>
          </a:xfrm>
          <a:prstGeom prst="line">
            <a:avLst/>
          </a:prstGeom>
          <a:noFill/>
          <a:ln w="9525">
            <a:solidFill>
              <a:schemeClr val="tx1"/>
            </a:solidFill>
            <a:round/>
            <a:headEnd/>
            <a:tailEnd type="triangle" w="med" len="med"/>
          </a:ln>
          <a:effectLst/>
        </p:spPr>
        <p:txBody>
          <a:bodyPr/>
          <a:lstStyle/>
          <a:p>
            <a:endParaRPr lang="es-ES"/>
          </a:p>
        </p:txBody>
      </p:sp>
      <p:sp>
        <p:nvSpPr>
          <p:cNvPr id="102466" name="Line 66"/>
          <p:cNvSpPr>
            <a:spLocks noChangeShapeType="1"/>
          </p:cNvSpPr>
          <p:nvPr/>
        </p:nvSpPr>
        <p:spPr bwMode="auto">
          <a:xfrm>
            <a:off x="4932363" y="1773238"/>
            <a:ext cx="144462" cy="863600"/>
          </a:xfrm>
          <a:prstGeom prst="line">
            <a:avLst/>
          </a:prstGeom>
          <a:noFill/>
          <a:ln w="9525">
            <a:solidFill>
              <a:schemeClr val="tx1"/>
            </a:solidFill>
            <a:round/>
            <a:headEnd/>
            <a:tailEnd/>
          </a:ln>
          <a:effectLst/>
        </p:spPr>
        <p:txBody>
          <a:bodyPr/>
          <a:lstStyle/>
          <a:p>
            <a:endParaRPr lang="es-ES"/>
          </a:p>
        </p:txBody>
      </p:sp>
      <p:sp>
        <p:nvSpPr>
          <p:cNvPr id="102467" name="Line 67"/>
          <p:cNvSpPr>
            <a:spLocks noChangeShapeType="1"/>
          </p:cNvSpPr>
          <p:nvPr/>
        </p:nvSpPr>
        <p:spPr bwMode="auto">
          <a:xfrm flipH="1">
            <a:off x="4427538" y="2636838"/>
            <a:ext cx="649287" cy="792162"/>
          </a:xfrm>
          <a:prstGeom prst="line">
            <a:avLst/>
          </a:prstGeom>
          <a:noFill/>
          <a:ln w="9525">
            <a:solidFill>
              <a:schemeClr val="tx1"/>
            </a:solidFill>
            <a:round/>
            <a:headEnd/>
            <a:tailEnd/>
          </a:ln>
          <a:effectLst/>
        </p:spPr>
        <p:txBody>
          <a:bodyPr/>
          <a:lstStyle/>
          <a:p>
            <a:endParaRPr lang="es-ES"/>
          </a:p>
        </p:txBody>
      </p:sp>
      <p:sp>
        <p:nvSpPr>
          <p:cNvPr id="102468" name="Line 68"/>
          <p:cNvSpPr>
            <a:spLocks noChangeShapeType="1"/>
          </p:cNvSpPr>
          <p:nvPr/>
        </p:nvSpPr>
        <p:spPr bwMode="auto">
          <a:xfrm>
            <a:off x="4427538" y="3429000"/>
            <a:ext cx="0" cy="720725"/>
          </a:xfrm>
          <a:prstGeom prst="line">
            <a:avLst/>
          </a:prstGeom>
          <a:noFill/>
          <a:ln w="9525">
            <a:solidFill>
              <a:schemeClr val="tx1"/>
            </a:solidFill>
            <a:round/>
            <a:headEnd/>
            <a:tailEnd type="triangle" w="med" len="med"/>
          </a:ln>
          <a:effectLst/>
        </p:spPr>
        <p:txBody>
          <a:bodyPr/>
          <a:lstStyle/>
          <a:p>
            <a:endParaRPr lang="es-ES"/>
          </a:p>
        </p:txBody>
      </p:sp>
      <p:sp>
        <p:nvSpPr>
          <p:cNvPr id="102469" name="Line 69"/>
          <p:cNvSpPr>
            <a:spLocks noChangeShapeType="1"/>
          </p:cNvSpPr>
          <p:nvPr/>
        </p:nvSpPr>
        <p:spPr bwMode="auto">
          <a:xfrm>
            <a:off x="2700338" y="2636838"/>
            <a:ext cx="1008062" cy="2879725"/>
          </a:xfrm>
          <a:prstGeom prst="line">
            <a:avLst/>
          </a:prstGeom>
          <a:noFill/>
          <a:ln w="9525">
            <a:solidFill>
              <a:schemeClr val="tx1"/>
            </a:solidFill>
            <a:round/>
            <a:headEnd/>
            <a:tailEnd type="triangle" w="med" len="med"/>
          </a:ln>
          <a:effectLst/>
        </p:spPr>
        <p:txBody>
          <a:bodyPr/>
          <a:lstStyle/>
          <a:p>
            <a:endParaRPr lang="es-ES"/>
          </a:p>
        </p:txBody>
      </p:sp>
      <p:sp>
        <p:nvSpPr>
          <p:cNvPr id="102471" name="Line 71"/>
          <p:cNvSpPr>
            <a:spLocks noChangeShapeType="1"/>
          </p:cNvSpPr>
          <p:nvPr/>
        </p:nvSpPr>
        <p:spPr bwMode="auto">
          <a:xfrm flipH="1">
            <a:off x="2771775" y="3716338"/>
            <a:ext cx="863600" cy="1728787"/>
          </a:xfrm>
          <a:prstGeom prst="line">
            <a:avLst/>
          </a:prstGeom>
          <a:noFill/>
          <a:ln w="9525">
            <a:solidFill>
              <a:schemeClr val="tx1"/>
            </a:solidFill>
            <a:round/>
            <a:headEnd/>
            <a:tailEnd/>
          </a:ln>
          <a:effectLst/>
        </p:spPr>
        <p:txBody>
          <a:bodyPr/>
          <a:lstStyle/>
          <a:p>
            <a:endParaRPr lang="es-ES"/>
          </a:p>
        </p:txBody>
      </p:sp>
      <p:sp>
        <p:nvSpPr>
          <p:cNvPr id="102472" name="Line 72"/>
          <p:cNvSpPr>
            <a:spLocks noChangeShapeType="1"/>
          </p:cNvSpPr>
          <p:nvPr/>
        </p:nvSpPr>
        <p:spPr bwMode="auto">
          <a:xfrm flipH="1">
            <a:off x="2268538" y="5445125"/>
            <a:ext cx="503237" cy="71438"/>
          </a:xfrm>
          <a:prstGeom prst="line">
            <a:avLst/>
          </a:prstGeom>
          <a:noFill/>
          <a:ln w="9525">
            <a:solidFill>
              <a:schemeClr val="tx1"/>
            </a:solidFill>
            <a:round/>
            <a:headEnd/>
            <a:tailEnd type="triangle" w="med" len="med"/>
          </a:ln>
          <a:effectLst/>
        </p:spPr>
        <p:txBody>
          <a:bodyPr/>
          <a:lstStyle/>
          <a:p>
            <a:endParaRPr lang="es-ES"/>
          </a:p>
        </p:txBody>
      </p:sp>
      <p:sp>
        <p:nvSpPr>
          <p:cNvPr id="102473" name="Line 73"/>
          <p:cNvSpPr>
            <a:spLocks noChangeShapeType="1"/>
          </p:cNvSpPr>
          <p:nvPr/>
        </p:nvSpPr>
        <p:spPr bwMode="auto">
          <a:xfrm>
            <a:off x="3924300" y="4797425"/>
            <a:ext cx="0" cy="360363"/>
          </a:xfrm>
          <a:prstGeom prst="line">
            <a:avLst/>
          </a:prstGeom>
          <a:noFill/>
          <a:ln w="9525">
            <a:solidFill>
              <a:schemeClr val="tx1"/>
            </a:solidFill>
            <a:round/>
            <a:headEnd/>
            <a:tailEnd/>
          </a:ln>
          <a:effectLst/>
        </p:spPr>
        <p:txBody>
          <a:bodyPr/>
          <a:lstStyle/>
          <a:p>
            <a:endParaRPr lang="es-ES"/>
          </a:p>
        </p:txBody>
      </p:sp>
      <p:sp>
        <p:nvSpPr>
          <p:cNvPr id="102474" name="Line 74"/>
          <p:cNvSpPr>
            <a:spLocks noChangeShapeType="1"/>
          </p:cNvSpPr>
          <p:nvPr/>
        </p:nvSpPr>
        <p:spPr bwMode="auto">
          <a:xfrm flipH="1">
            <a:off x="1547813" y="5157788"/>
            <a:ext cx="2376487" cy="142875"/>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WordArt 4"/>
          <p:cNvSpPr>
            <a:spLocks noChangeArrowheads="1" noChangeShapeType="1" noTextEdit="1"/>
          </p:cNvSpPr>
          <p:nvPr/>
        </p:nvSpPr>
        <p:spPr bwMode="auto">
          <a:xfrm>
            <a:off x="684213" y="620713"/>
            <a:ext cx="5375275" cy="11430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de la cultura y los </a:t>
            </a:r>
          </a:p>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valores de la organización</a:t>
            </a:r>
          </a:p>
        </p:txBody>
      </p:sp>
      <p:pic>
        <p:nvPicPr>
          <p:cNvPr id="19459" name="Picture 5"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19460" name="Text Box 6"/>
          <p:cNvSpPr txBox="1">
            <a:spLocks noChangeArrowheads="1"/>
          </p:cNvSpPr>
          <p:nvPr/>
        </p:nvSpPr>
        <p:spPr bwMode="auto">
          <a:xfrm>
            <a:off x="827088" y="2205038"/>
            <a:ext cx="7273925" cy="366712"/>
          </a:xfrm>
          <a:prstGeom prst="rect">
            <a:avLst/>
          </a:prstGeom>
          <a:noFill/>
          <a:ln w="9525">
            <a:noFill/>
            <a:miter lim="800000"/>
            <a:headEnd/>
            <a:tailEnd/>
          </a:ln>
        </p:spPr>
        <p:txBody>
          <a:bodyPr>
            <a:spAutoFit/>
          </a:bodyPr>
          <a:lstStyle/>
          <a:p>
            <a:pPr>
              <a:spcBef>
                <a:spcPct val="50000"/>
              </a:spcBef>
            </a:pPr>
            <a:endParaRPr lang="es-ES_tradnl" sz="1800"/>
          </a:p>
        </p:txBody>
      </p:sp>
      <p:sp>
        <p:nvSpPr>
          <p:cNvPr id="19461" name="6 CuadroTexto"/>
          <p:cNvSpPr txBox="1">
            <a:spLocks noChangeArrowheads="1"/>
          </p:cNvSpPr>
          <p:nvPr/>
        </p:nvSpPr>
        <p:spPr bwMode="auto">
          <a:xfrm>
            <a:off x="827088" y="2708275"/>
            <a:ext cx="7072312" cy="2563813"/>
          </a:xfrm>
          <a:prstGeom prst="rect">
            <a:avLst/>
          </a:prstGeom>
          <a:noFill/>
          <a:ln w="9525">
            <a:noFill/>
            <a:miter lim="800000"/>
            <a:headEnd/>
            <a:tailEnd/>
          </a:ln>
        </p:spPr>
        <p:txBody>
          <a:bodyPr>
            <a:spAutoFit/>
          </a:bodyPr>
          <a:lstStyle/>
          <a:p>
            <a:pPr algn="just"/>
            <a:r>
              <a:rPr lang="es-ES_tradnl" sz="1800"/>
              <a:t>Al ser una gran organización privada, en ella predominan  las reglas y los procedimientos. El poder de cada directivo depende del papel o función que tenga asignado, más que de su relación de amistad con el presidente. En la toma de decisiones participan todas las unidades afectadas: eso alarga los plazos, pero aumenta la calidad de las decisiones. Se trata de la cultura de Apolo, según la tipología de Handy, las cuales son eficaces en épocas de estabilidad. Pero tienen a veces dificultad para reaccionar con rapidez ante circunstancias cambiantes.</a:t>
            </a:r>
          </a:p>
        </p:txBody>
      </p:sp>
      <p:sp>
        <p:nvSpPr>
          <p:cNvPr id="19462" name="7 Elipse"/>
          <p:cNvSpPr>
            <a:spLocks noChangeArrowheads="1"/>
          </p:cNvSpPr>
          <p:nvPr/>
        </p:nvSpPr>
        <p:spPr bwMode="auto">
          <a:xfrm>
            <a:off x="6227763" y="908050"/>
            <a:ext cx="2643187" cy="1223963"/>
          </a:xfrm>
          <a:prstGeom prst="ellipse">
            <a:avLst/>
          </a:prstGeom>
          <a:solidFill>
            <a:schemeClr val="accent1"/>
          </a:solidFill>
          <a:ln w="9525" algn="ctr">
            <a:solidFill>
              <a:schemeClr val="tx1"/>
            </a:solidFill>
            <a:round/>
            <a:headEnd/>
            <a:tailEnd/>
          </a:ln>
        </p:spPr>
        <p:txBody>
          <a:bodyPr/>
          <a:lstStyle/>
          <a:p>
            <a:pPr algn="ctr"/>
            <a:r>
              <a:rPr lang="es-ES_tradnl" sz="4000">
                <a:latin typeface="Chiller" pitchFamily="82" charset="0"/>
              </a:rPr>
              <a:t>APOLO</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WordArt 4"/>
          <p:cNvSpPr>
            <a:spLocks noChangeArrowheads="1" noChangeShapeType="1" noTextEdit="1"/>
          </p:cNvSpPr>
          <p:nvPr/>
        </p:nvSpPr>
        <p:spPr bwMode="auto">
          <a:xfrm>
            <a:off x="2627313" y="620713"/>
            <a:ext cx="368300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Outsourcing</a:t>
            </a:r>
          </a:p>
        </p:txBody>
      </p:sp>
      <p:pic>
        <p:nvPicPr>
          <p:cNvPr id="20483" name="Picture 5"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20484" name="Text Box 6"/>
          <p:cNvSpPr txBox="1">
            <a:spLocks noChangeArrowheads="1"/>
          </p:cNvSpPr>
          <p:nvPr/>
        </p:nvSpPr>
        <p:spPr bwMode="auto">
          <a:xfrm>
            <a:off x="2484438" y="1412875"/>
            <a:ext cx="3959225" cy="519113"/>
          </a:xfrm>
          <a:prstGeom prst="rect">
            <a:avLst/>
          </a:prstGeom>
          <a:noFill/>
          <a:ln w="9525">
            <a:noFill/>
            <a:miter lim="800000"/>
            <a:headEnd/>
            <a:tailEnd/>
          </a:ln>
        </p:spPr>
        <p:txBody>
          <a:bodyPr>
            <a:spAutoFit/>
          </a:bodyPr>
          <a:lstStyle/>
          <a:p>
            <a:pPr>
              <a:spcBef>
                <a:spcPct val="50000"/>
              </a:spcBef>
            </a:pPr>
            <a:endParaRPr lang="es-ES_tradnl" sz="2800"/>
          </a:p>
        </p:txBody>
      </p:sp>
      <p:sp>
        <p:nvSpPr>
          <p:cNvPr id="20485" name="Text Box 7"/>
          <p:cNvSpPr txBox="1">
            <a:spLocks noChangeArrowheads="1"/>
          </p:cNvSpPr>
          <p:nvPr/>
        </p:nvSpPr>
        <p:spPr bwMode="auto">
          <a:xfrm>
            <a:off x="2627313" y="1412875"/>
            <a:ext cx="3889375" cy="519113"/>
          </a:xfrm>
          <a:prstGeom prst="rect">
            <a:avLst/>
          </a:prstGeom>
          <a:noFill/>
          <a:ln w="9525">
            <a:noFill/>
            <a:miter lim="800000"/>
            <a:headEnd/>
            <a:tailEnd/>
          </a:ln>
        </p:spPr>
        <p:txBody>
          <a:bodyPr>
            <a:spAutoFit/>
          </a:bodyPr>
          <a:lstStyle/>
          <a:p>
            <a:pPr>
              <a:spcBef>
                <a:spcPct val="50000"/>
              </a:spcBef>
            </a:pPr>
            <a:r>
              <a:rPr lang="es-ES" sz="2800" u="sng"/>
              <a:t>CORE BUSINESS</a:t>
            </a:r>
          </a:p>
        </p:txBody>
      </p:sp>
      <p:sp>
        <p:nvSpPr>
          <p:cNvPr id="20486" name="7 CuadroTexto"/>
          <p:cNvSpPr txBox="1">
            <a:spLocks noChangeArrowheads="1"/>
          </p:cNvSpPr>
          <p:nvPr/>
        </p:nvSpPr>
        <p:spPr bwMode="auto">
          <a:xfrm>
            <a:off x="928688" y="2428875"/>
            <a:ext cx="7358062" cy="2032000"/>
          </a:xfrm>
          <a:prstGeom prst="rect">
            <a:avLst/>
          </a:prstGeom>
          <a:noFill/>
          <a:ln w="9525">
            <a:noFill/>
            <a:miter lim="800000"/>
            <a:headEnd/>
            <a:tailEnd/>
          </a:ln>
        </p:spPr>
        <p:txBody>
          <a:bodyPr>
            <a:spAutoFit/>
          </a:bodyPr>
          <a:lstStyle/>
          <a:p>
            <a:r>
              <a:rPr lang="es-ES_tradnl" sz="1800"/>
              <a:t>La principal actividad de Cajasur, es decir, el corazón de esta empresa es ofrecer un lugar seguro donde los clientes pueden depositar su dinero con confianza,  obtener ayudas económicas tales como prestamos, créditos etc, ayudar a resurgir nuevas empresas, todo ello sin animo de lucro con la intención y esperanza de mejorar el bienestar social ya que realiza obras sociales importantes en el país así como obras culturales de enriquecimiento social.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WordArt 4"/>
          <p:cNvSpPr>
            <a:spLocks noChangeArrowheads="1" noChangeShapeType="1" noTextEdit="1"/>
          </p:cNvSpPr>
          <p:nvPr/>
        </p:nvSpPr>
        <p:spPr bwMode="auto">
          <a:xfrm>
            <a:off x="2500313" y="642938"/>
            <a:ext cx="4824412" cy="720725"/>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INDICE</a:t>
            </a:r>
          </a:p>
        </p:txBody>
      </p:sp>
      <p:sp>
        <p:nvSpPr>
          <p:cNvPr id="4099" name="AutoShape 14"/>
          <p:cNvSpPr>
            <a:spLocks noChangeArrowheads="1"/>
          </p:cNvSpPr>
          <p:nvPr/>
        </p:nvSpPr>
        <p:spPr bwMode="auto">
          <a:xfrm>
            <a:off x="900113" y="1844675"/>
            <a:ext cx="2087562" cy="792163"/>
          </a:xfrm>
          <a:prstGeom prst="flowChartAlternateProcess">
            <a:avLst/>
          </a:prstGeom>
          <a:solidFill>
            <a:srgbClr val="FF9933"/>
          </a:solidFill>
          <a:ln w="9525">
            <a:solidFill>
              <a:schemeClr val="tx1"/>
            </a:solidFill>
            <a:miter lim="800000"/>
            <a:headEnd/>
            <a:tailEnd/>
          </a:ln>
        </p:spPr>
        <p:txBody>
          <a:bodyPr wrap="none" anchor="ctr"/>
          <a:lstStyle/>
          <a:p>
            <a:pPr algn="ctr" eaLnBrk="1" hangingPunct="1"/>
            <a:r>
              <a:rPr lang="es-ES" b="1"/>
              <a:t>ANALISIS </a:t>
            </a:r>
          </a:p>
          <a:p>
            <a:pPr algn="ctr" eaLnBrk="1" hangingPunct="1"/>
            <a:r>
              <a:rPr lang="es-ES" b="1"/>
              <a:t>DESCRIPTIVO</a:t>
            </a:r>
          </a:p>
        </p:txBody>
      </p:sp>
      <p:sp>
        <p:nvSpPr>
          <p:cNvPr id="4100" name="AutoShape 18"/>
          <p:cNvSpPr>
            <a:spLocks noChangeArrowheads="1"/>
          </p:cNvSpPr>
          <p:nvPr/>
        </p:nvSpPr>
        <p:spPr bwMode="auto">
          <a:xfrm>
            <a:off x="3995738" y="3860800"/>
            <a:ext cx="2087562" cy="790575"/>
          </a:xfrm>
          <a:prstGeom prst="flowChartAlternateProcess">
            <a:avLst/>
          </a:prstGeom>
          <a:solidFill>
            <a:srgbClr val="FF9933"/>
          </a:solidFill>
          <a:ln w="9525">
            <a:solidFill>
              <a:schemeClr val="tx1"/>
            </a:solidFill>
            <a:miter lim="800000"/>
            <a:headEnd/>
            <a:tailEnd/>
          </a:ln>
        </p:spPr>
        <p:txBody>
          <a:bodyPr wrap="none" anchor="ctr"/>
          <a:lstStyle/>
          <a:p>
            <a:pPr algn="ctr" eaLnBrk="1" hangingPunct="1"/>
            <a:r>
              <a:rPr lang="es-ES" b="1"/>
              <a:t>FACTORES </a:t>
            </a:r>
          </a:p>
          <a:p>
            <a:pPr algn="ctr" eaLnBrk="1" hangingPunct="1"/>
            <a:r>
              <a:rPr lang="es-ES" b="1"/>
              <a:t>DE </a:t>
            </a:r>
          </a:p>
          <a:p>
            <a:pPr algn="ctr" eaLnBrk="1" hangingPunct="1"/>
            <a:r>
              <a:rPr lang="es-ES" b="1"/>
              <a:t>CONTINGENCIA</a:t>
            </a:r>
          </a:p>
        </p:txBody>
      </p:sp>
      <p:sp>
        <p:nvSpPr>
          <p:cNvPr id="4101" name="AutoShape 19"/>
          <p:cNvSpPr>
            <a:spLocks noChangeArrowheads="1"/>
          </p:cNvSpPr>
          <p:nvPr/>
        </p:nvSpPr>
        <p:spPr bwMode="auto">
          <a:xfrm>
            <a:off x="5795963" y="4941888"/>
            <a:ext cx="2087562" cy="790575"/>
          </a:xfrm>
          <a:prstGeom prst="flowChartAlternateProcess">
            <a:avLst/>
          </a:prstGeom>
          <a:solidFill>
            <a:srgbClr val="FF9933"/>
          </a:solidFill>
          <a:ln w="9525">
            <a:solidFill>
              <a:schemeClr val="tx1"/>
            </a:solidFill>
            <a:miter lim="800000"/>
            <a:headEnd/>
            <a:tailEnd/>
          </a:ln>
        </p:spPr>
        <p:txBody>
          <a:bodyPr wrap="none" anchor="ctr"/>
          <a:lstStyle/>
          <a:p>
            <a:pPr algn="ctr" eaLnBrk="1" hangingPunct="1"/>
            <a:r>
              <a:rPr lang="es-ES" b="1"/>
              <a:t>CONFIGURACIÓN</a:t>
            </a:r>
          </a:p>
          <a:p>
            <a:pPr algn="ctr" eaLnBrk="1" hangingPunct="1"/>
            <a:r>
              <a:rPr lang="es-ES" b="1"/>
              <a:t>ORGANIZATIVA</a:t>
            </a:r>
          </a:p>
        </p:txBody>
      </p:sp>
      <p:sp>
        <p:nvSpPr>
          <p:cNvPr id="4102" name="AutoShape 20"/>
          <p:cNvSpPr>
            <a:spLocks noChangeArrowheads="1"/>
          </p:cNvSpPr>
          <p:nvPr/>
        </p:nvSpPr>
        <p:spPr bwMode="auto">
          <a:xfrm>
            <a:off x="2124075" y="2852738"/>
            <a:ext cx="2087563" cy="790575"/>
          </a:xfrm>
          <a:prstGeom prst="flowChartAlternateProcess">
            <a:avLst/>
          </a:prstGeom>
          <a:solidFill>
            <a:srgbClr val="FF9933"/>
          </a:solidFill>
          <a:ln w="9525">
            <a:solidFill>
              <a:schemeClr val="tx1"/>
            </a:solidFill>
            <a:miter lim="800000"/>
            <a:headEnd/>
            <a:tailEnd/>
          </a:ln>
        </p:spPr>
        <p:txBody>
          <a:bodyPr wrap="none" anchor="ctr"/>
          <a:lstStyle/>
          <a:p>
            <a:pPr algn="ctr" eaLnBrk="1" hangingPunct="1"/>
            <a:r>
              <a:rPr lang="es-ES" b="1"/>
              <a:t>ELEMENTOS</a:t>
            </a:r>
          </a:p>
          <a:p>
            <a:pPr algn="ctr" eaLnBrk="1" hangingPunct="1"/>
            <a:r>
              <a:rPr lang="es-ES" b="1"/>
              <a:t>ESTRUCTURALES</a:t>
            </a:r>
          </a:p>
        </p:txBody>
      </p:sp>
      <p:pic>
        <p:nvPicPr>
          <p:cNvPr id="4103" name="Picture 2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2627313" y="620713"/>
            <a:ext cx="368300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Outsourcing</a:t>
            </a:r>
          </a:p>
        </p:txBody>
      </p:sp>
      <p:pic>
        <p:nvPicPr>
          <p:cNvPr id="21507" name="Picture 3"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21508" name="Text Box 4"/>
          <p:cNvSpPr txBox="1">
            <a:spLocks noChangeArrowheads="1"/>
          </p:cNvSpPr>
          <p:nvPr/>
        </p:nvSpPr>
        <p:spPr bwMode="auto">
          <a:xfrm>
            <a:off x="2555875" y="1412875"/>
            <a:ext cx="5184775" cy="457200"/>
          </a:xfrm>
          <a:prstGeom prst="rect">
            <a:avLst/>
          </a:prstGeom>
          <a:noFill/>
          <a:ln w="9525">
            <a:noFill/>
            <a:miter lim="800000"/>
            <a:headEnd/>
            <a:tailEnd/>
          </a:ln>
        </p:spPr>
        <p:txBody>
          <a:bodyPr>
            <a:spAutoFit/>
          </a:bodyPr>
          <a:lstStyle/>
          <a:p>
            <a:pPr>
              <a:spcBef>
                <a:spcPct val="50000"/>
              </a:spcBef>
            </a:pPr>
            <a:r>
              <a:rPr lang="es-ES" sz="2400" u="sng"/>
              <a:t>ATENCIÓN AL CLIENTE</a:t>
            </a:r>
          </a:p>
        </p:txBody>
      </p:sp>
      <p:sp>
        <p:nvSpPr>
          <p:cNvPr id="21509" name="Text Box 5"/>
          <p:cNvSpPr txBox="1">
            <a:spLocks noChangeArrowheads="1"/>
          </p:cNvSpPr>
          <p:nvPr/>
        </p:nvSpPr>
        <p:spPr bwMode="auto">
          <a:xfrm>
            <a:off x="1187450" y="2349500"/>
            <a:ext cx="6553200" cy="2554288"/>
          </a:xfrm>
          <a:prstGeom prst="rect">
            <a:avLst/>
          </a:prstGeom>
          <a:noFill/>
          <a:ln w="9525">
            <a:noFill/>
            <a:miter lim="800000"/>
            <a:headEnd/>
            <a:tailEnd/>
          </a:ln>
        </p:spPr>
        <p:txBody>
          <a:bodyPr>
            <a:spAutoFit/>
          </a:bodyPr>
          <a:lstStyle/>
          <a:p>
            <a:pPr algn="just">
              <a:spcBef>
                <a:spcPct val="50000"/>
              </a:spcBef>
            </a:pPr>
            <a:r>
              <a:rPr lang="es-ES"/>
              <a:t>La Calidad en el Servicio al Cliente de CajaSur es uno de los objetivos prioritarios de la Dirección General, lo que unido a las normas dictadas por el Banco de España en materia de protección de los consumidores, ha propiciado el desarrollo del Servicio de Atención al Cliente, con la función principal de tramitar y resolver las quejas o reclamaciones presentadas, directamente o mediante representación, por todas las personas físicas o jurídicas, españolas o extranjeras, que reúnan la condición de usuario de los servicios financieros prestados por CajaSur, siempre que tales quejas y reclamaciones se refieran a sus intereses y derechos legalmente reconocidos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WordArt 2"/>
          <p:cNvSpPr>
            <a:spLocks noChangeArrowheads="1" noChangeShapeType="1" noTextEdit="1"/>
          </p:cNvSpPr>
          <p:nvPr/>
        </p:nvSpPr>
        <p:spPr bwMode="auto">
          <a:xfrm>
            <a:off x="2627313" y="620713"/>
            <a:ext cx="368300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Outsourcing</a:t>
            </a:r>
          </a:p>
        </p:txBody>
      </p:sp>
      <p:pic>
        <p:nvPicPr>
          <p:cNvPr id="22531" name="Picture 3"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22532" name="Text Box 4"/>
          <p:cNvSpPr txBox="1">
            <a:spLocks noChangeArrowheads="1"/>
          </p:cNvSpPr>
          <p:nvPr/>
        </p:nvSpPr>
        <p:spPr bwMode="auto">
          <a:xfrm>
            <a:off x="2411413" y="1412875"/>
            <a:ext cx="4897437" cy="519113"/>
          </a:xfrm>
          <a:prstGeom prst="rect">
            <a:avLst/>
          </a:prstGeom>
          <a:noFill/>
          <a:ln w="9525">
            <a:noFill/>
            <a:miter lim="800000"/>
            <a:headEnd/>
            <a:tailEnd/>
          </a:ln>
        </p:spPr>
        <p:txBody>
          <a:bodyPr>
            <a:spAutoFit/>
          </a:bodyPr>
          <a:lstStyle/>
          <a:p>
            <a:pPr>
              <a:spcBef>
                <a:spcPct val="50000"/>
              </a:spcBef>
            </a:pPr>
            <a:r>
              <a:rPr lang="es-ES" sz="2800" u="sng"/>
              <a:t>FLEXIBILIDAD LABORAL</a:t>
            </a:r>
          </a:p>
        </p:txBody>
      </p:sp>
      <p:sp>
        <p:nvSpPr>
          <p:cNvPr id="22533" name="6 CuadroTexto"/>
          <p:cNvSpPr txBox="1">
            <a:spLocks noChangeArrowheads="1"/>
          </p:cNvSpPr>
          <p:nvPr/>
        </p:nvSpPr>
        <p:spPr bwMode="auto">
          <a:xfrm>
            <a:off x="1214438" y="2500313"/>
            <a:ext cx="7000875" cy="3046412"/>
          </a:xfrm>
          <a:prstGeom prst="rect">
            <a:avLst/>
          </a:prstGeom>
          <a:noFill/>
          <a:ln w="9525">
            <a:noFill/>
            <a:miter lim="800000"/>
            <a:headEnd/>
            <a:tailEnd/>
          </a:ln>
        </p:spPr>
        <p:txBody>
          <a:bodyPr>
            <a:spAutoFit/>
          </a:bodyPr>
          <a:lstStyle/>
          <a:p>
            <a:r>
              <a:rPr lang="es-ES_tradnl"/>
              <a:t>En el tema laboral Cajasur crea una modalidad de contratación que mejora la adaptación de los trabajadores en la empresa mediante la realización de cursos, másteres para la ampliación de conocimientos de los que ya son empleados de esa casa o futuros trabajadores que desean integrarse en esta empresa facilitando así, la relación entre los trabajadores y evitando los despidos constantes y la renovación de plantilla cada poco tiempo. De esta manera los empleados aprenden y captan la esencia y cultura de Cajasur en la que prestan sus servicios.</a:t>
            </a:r>
          </a:p>
          <a:p>
            <a:r>
              <a:rPr lang="es-ES_tradnl"/>
              <a:t>Respecto al teletrabajo, no es una empresa que cuente con este método completamente, pero ofrece la posibilidad a determinados trabajadores de acceder a su ordenador de oficina desde casa o adelantar trabajo y comunicarlo con sus compañeros de departamento a través de “intranet”.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WordArt 2"/>
          <p:cNvSpPr>
            <a:spLocks noChangeArrowheads="1" noChangeShapeType="1" noTextEdit="1"/>
          </p:cNvSpPr>
          <p:nvPr/>
        </p:nvSpPr>
        <p:spPr bwMode="auto">
          <a:xfrm>
            <a:off x="2627313" y="620713"/>
            <a:ext cx="368300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Outsourcing</a:t>
            </a:r>
          </a:p>
        </p:txBody>
      </p:sp>
      <p:pic>
        <p:nvPicPr>
          <p:cNvPr id="23555" name="Picture 3"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23556" name="Text Box 4"/>
          <p:cNvSpPr txBox="1">
            <a:spLocks noChangeArrowheads="1"/>
          </p:cNvSpPr>
          <p:nvPr/>
        </p:nvSpPr>
        <p:spPr bwMode="auto">
          <a:xfrm>
            <a:off x="1979613" y="1412875"/>
            <a:ext cx="5545137" cy="519113"/>
          </a:xfrm>
          <a:prstGeom prst="rect">
            <a:avLst/>
          </a:prstGeom>
          <a:noFill/>
          <a:ln w="9525">
            <a:noFill/>
            <a:miter lim="800000"/>
            <a:headEnd/>
            <a:tailEnd/>
          </a:ln>
        </p:spPr>
        <p:txBody>
          <a:bodyPr>
            <a:spAutoFit/>
          </a:bodyPr>
          <a:lstStyle/>
          <a:p>
            <a:pPr>
              <a:spcBef>
                <a:spcPct val="50000"/>
              </a:spcBef>
            </a:pPr>
            <a:r>
              <a:rPr lang="es-ES" sz="2800" u="sng"/>
              <a:t>DESARROLLO TELEMÁTICO</a:t>
            </a:r>
          </a:p>
        </p:txBody>
      </p:sp>
      <p:sp>
        <p:nvSpPr>
          <p:cNvPr id="23558" name="7 CuadroTexto"/>
          <p:cNvSpPr txBox="1">
            <a:spLocks noChangeArrowheads="1"/>
          </p:cNvSpPr>
          <p:nvPr/>
        </p:nvSpPr>
        <p:spPr bwMode="auto">
          <a:xfrm>
            <a:off x="1000125" y="2500313"/>
            <a:ext cx="5072063" cy="2800350"/>
          </a:xfrm>
          <a:prstGeom prst="rect">
            <a:avLst/>
          </a:prstGeom>
          <a:noFill/>
          <a:ln w="9525">
            <a:noFill/>
            <a:miter lim="800000"/>
            <a:headEnd/>
            <a:tailEnd/>
          </a:ln>
        </p:spPr>
        <p:txBody>
          <a:bodyPr>
            <a:spAutoFit/>
          </a:bodyPr>
          <a:lstStyle/>
          <a:p>
            <a:r>
              <a:rPr lang="es-ES_tradnl"/>
              <a:t>Aunque Cajasur no se caracteriza por poseer autoservicio, si es cierto que a día de hoy, el cliente puede prescindir de acudir a la ventanilla del banco para hacer una serie de operaciones. Desde los cajeros automáticos ya se pueden realizar transferencias, consulta de movimientos, ingresos y retirada de efectivo.</a:t>
            </a:r>
          </a:p>
          <a:p>
            <a:r>
              <a:rPr lang="es-ES_tradnl"/>
              <a:t>No cabe duda que ante la oferta de este servicio se facilitan determinadas operaciones en determinados departamentos de la empresa como es la atención al público.</a:t>
            </a:r>
          </a:p>
        </p:txBody>
      </p:sp>
      <p:pic>
        <p:nvPicPr>
          <p:cNvPr id="23560" name="Picture 8" descr="IMG_1920"/>
          <p:cNvPicPr>
            <a:picLocks noChangeAspect="1" noChangeArrowheads="1"/>
          </p:cNvPicPr>
          <p:nvPr/>
        </p:nvPicPr>
        <p:blipFill>
          <a:blip r:embed="rId5"/>
          <a:srcRect/>
          <a:stretch>
            <a:fillRect/>
          </a:stretch>
        </p:blipFill>
        <p:spPr bwMode="auto">
          <a:xfrm>
            <a:off x="6227763" y="2420938"/>
            <a:ext cx="2160587" cy="266382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24579" name="AutoShape 5"/>
          <p:cNvSpPr>
            <a:spLocks noChangeArrowheads="1"/>
          </p:cNvSpPr>
          <p:nvPr/>
        </p:nvSpPr>
        <p:spPr bwMode="auto">
          <a:xfrm>
            <a:off x="900113" y="981075"/>
            <a:ext cx="3743325" cy="1008063"/>
          </a:xfrm>
          <a:prstGeom prst="flowChartAlternateProcess">
            <a:avLst/>
          </a:prstGeom>
          <a:solidFill>
            <a:srgbClr val="FF9933"/>
          </a:solidFill>
          <a:ln w="9525">
            <a:solidFill>
              <a:schemeClr val="tx1"/>
            </a:solidFill>
            <a:miter lim="800000"/>
            <a:headEnd/>
            <a:tailEnd/>
          </a:ln>
        </p:spPr>
        <p:txBody>
          <a:bodyPr wrap="none" anchor="ctr"/>
          <a:lstStyle/>
          <a:p>
            <a:pPr algn="ctr" eaLnBrk="1" hangingPunct="1"/>
            <a:r>
              <a:rPr lang="es-ES" sz="2400" b="1"/>
              <a:t>FACTORES DE </a:t>
            </a:r>
          </a:p>
          <a:p>
            <a:pPr algn="ctr" eaLnBrk="1" hangingPunct="1"/>
            <a:r>
              <a:rPr lang="es-ES" sz="2400" b="1"/>
              <a:t>CONTINGENCIA</a:t>
            </a:r>
          </a:p>
        </p:txBody>
      </p:sp>
      <p:sp>
        <p:nvSpPr>
          <p:cNvPr id="24580" name="Text Box 6"/>
          <p:cNvSpPr txBox="1">
            <a:spLocks noChangeArrowheads="1"/>
          </p:cNvSpPr>
          <p:nvPr/>
        </p:nvSpPr>
        <p:spPr bwMode="auto">
          <a:xfrm>
            <a:off x="827088" y="2636838"/>
            <a:ext cx="3240087" cy="396875"/>
          </a:xfrm>
          <a:prstGeom prst="rect">
            <a:avLst/>
          </a:prstGeom>
          <a:noFill/>
          <a:ln w="9525">
            <a:noFill/>
            <a:miter lim="800000"/>
            <a:headEnd/>
            <a:tailEnd/>
          </a:ln>
        </p:spPr>
        <p:txBody>
          <a:bodyPr>
            <a:spAutoFit/>
          </a:bodyPr>
          <a:lstStyle/>
          <a:p>
            <a:pPr>
              <a:spcBef>
                <a:spcPct val="50000"/>
              </a:spcBef>
            </a:pPr>
            <a:r>
              <a:rPr lang="es-ES" sz="2000" b="1"/>
              <a:t>- ANÁLISIS POLÍTICO </a:t>
            </a:r>
          </a:p>
        </p:txBody>
      </p:sp>
      <p:sp>
        <p:nvSpPr>
          <p:cNvPr id="24581" name="Text Box 7"/>
          <p:cNvSpPr txBox="1">
            <a:spLocks noChangeArrowheads="1"/>
          </p:cNvSpPr>
          <p:nvPr/>
        </p:nvSpPr>
        <p:spPr bwMode="auto">
          <a:xfrm>
            <a:off x="827088" y="3213100"/>
            <a:ext cx="3744912" cy="396875"/>
          </a:xfrm>
          <a:prstGeom prst="rect">
            <a:avLst/>
          </a:prstGeom>
          <a:noFill/>
          <a:ln w="9525">
            <a:noFill/>
            <a:miter lim="800000"/>
            <a:headEnd/>
            <a:tailEnd/>
          </a:ln>
        </p:spPr>
        <p:txBody>
          <a:bodyPr>
            <a:spAutoFit/>
          </a:bodyPr>
          <a:lstStyle/>
          <a:p>
            <a:pPr>
              <a:spcBef>
                <a:spcPct val="50000"/>
              </a:spcBef>
            </a:pPr>
            <a:r>
              <a:rPr lang="es-ES" sz="2000" b="1"/>
              <a:t>- ANÁLISIS DEL ENTORNO</a:t>
            </a:r>
          </a:p>
        </p:txBody>
      </p:sp>
      <p:sp>
        <p:nvSpPr>
          <p:cNvPr id="24582" name="Text Box 8"/>
          <p:cNvSpPr txBox="1">
            <a:spLocks noChangeArrowheads="1"/>
          </p:cNvSpPr>
          <p:nvPr/>
        </p:nvSpPr>
        <p:spPr bwMode="auto">
          <a:xfrm>
            <a:off x="827088" y="3789363"/>
            <a:ext cx="4681537" cy="396875"/>
          </a:xfrm>
          <a:prstGeom prst="rect">
            <a:avLst/>
          </a:prstGeom>
          <a:noFill/>
          <a:ln w="9525">
            <a:noFill/>
            <a:miter lim="800000"/>
            <a:headEnd/>
            <a:tailEnd/>
          </a:ln>
        </p:spPr>
        <p:txBody>
          <a:bodyPr>
            <a:spAutoFit/>
          </a:bodyPr>
          <a:lstStyle/>
          <a:p>
            <a:pPr>
              <a:spcBef>
                <a:spcPct val="50000"/>
              </a:spcBef>
            </a:pPr>
            <a:r>
              <a:rPr lang="es-ES" sz="2000" b="1"/>
              <a:t>- ANÁLISIS DE LA TECNOLOGÍA</a:t>
            </a:r>
          </a:p>
        </p:txBody>
      </p:sp>
      <p:sp>
        <p:nvSpPr>
          <p:cNvPr id="24583" name="Text Box 10"/>
          <p:cNvSpPr txBox="1">
            <a:spLocks noChangeArrowheads="1"/>
          </p:cNvSpPr>
          <p:nvPr/>
        </p:nvSpPr>
        <p:spPr bwMode="auto">
          <a:xfrm>
            <a:off x="827088" y="4365625"/>
            <a:ext cx="4392612" cy="396875"/>
          </a:xfrm>
          <a:prstGeom prst="rect">
            <a:avLst/>
          </a:prstGeom>
          <a:noFill/>
          <a:ln w="9525">
            <a:noFill/>
            <a:miter lim="800000"/>
            <a:headEnd/>
            <a:tailEnd/>
          </a:ln>
        </p:spPr>
        <p:txBody>
          <a:bodyPr>
            <a:spAutoFit/>
          </a:bodyPr>
          <a:lstStyle/>
          <a:p>
            <a:pPr>
              <a:spcBef>
                <a:spcPct val="50000"/>
              </a:spcBef>
            </a:pPr>
            <a:r>
              <a:rPr lang="es-ES" sz="2000" b="1"/>
              <a:t>- ANÁLISIS DE LA ESTRATEGIA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25603" name="WordArt 5"/>
          <p:cNvSpPr>
            <a:spLocks noChangeArrowheads="1" noChangeShapeType="1" noTextEdit="1"/>
          </p:cNvSpPr>
          <p:nvPr/>
        </p:nvSpPr>
        <p:spPr bwMode="auto">
          <a:xfrm>
            <a:off x="2411413" y="765175"/>
            <a:ext cx="381635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político</a:t>
            </a:r>
          </a:p>
        </p:txBody>
      </p:sp>
      <p:sp>
        <p:nvSpPr>
          <p:cNvPr id="25604" name="6 CuadroTexto"/>
          <p:cNvSpPr txBox="1">
            <a:spLocks noChangeArrowheads="1"/>
          </p:cNvSpPr>
          <p:nvPr/>
        </p:nvSpPr>
        <p:spPr bwMode="auto">
          <a:xfrm>
            <a:off x="971550" y="2060575"/>
            <a:ext cx="7286625" cy="3387725"/>
          </a:xfrm>
          <a:prstGeom prst="rect">
            <a:avLst/>
          </a:prstGeom>
          <a:noFill/>
          <a:ln w="9525">
            <a:noFill/>
            <a:miter lim="800000"/>
            <a:headEnd/>
            <a:tailEnd/>
          </a:ln>
        </p:spPr>
        <p:txBody>
          <a:bodyPr>
            <a:spAutoFit/>
          </a:bodyPr>
          <a:lstStyle/>
          <a:p>
            <a:r>
              <a:rPr lang="es-ES_tradnl" sz="1800"/>
              <a:t>- No posee capital social si no recursos propios, ya que las cajas de ahorros no poseen accionistas. </a:t>
            </a:r>
          </a:p>
          <a:p>
            <a:r>
              <a:rPr lang="es-ES_tradnl" sz="1800"/>
              <a:t>- Es una empresa privada, aunque su finalidad y objetivo sea público, y en este caso de ayuda a la sociedad.</a:t>
            </a:r>
          </a:p>
          <a:p>
            <a:r>
              <a:rPr lang="es-ES_tradnl" sz="1800"/>
              <a:t>- Es una empresa de economía social, a pesar de que esta dentro de un ámbito financiero donde tiene las mismas normas del ente regulador del banco de España, sigue siendo social.</a:t>
            </a:r>
          </a:p>
          <a:p>
            <a:r>
              <a:rPr lang="es-ES_tradnl" sz="1800"/>
              <a:t>- Esta empresa es una combinación entre reticulada y jerarquizada, ya que tiene un cuadro de mando donde tiene una jerarquía, pero tiene una red de sucursales con las que se comunica, por lo tanto también es reticular.</a:t>
            </a:r>
          </a:p>
          <a:p>
            <a:endParaRPr lang="es-ES_tradnl" sz="18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4"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100355" name="WordArt 5"/>
          <p:cNvSpPr>
            <a:spLocks noChangeArrowheads="1" noChangeShapeType="1" noTextEdit="1"/>
          </p:cNvSpPr>
          <p:nvPr/>
        </p:nvSpPr>
        <p:spPr bwMode="auto">
          <a:xfrm>
            <a:off x="2411413" y="692150"/>
            <a:ext cx="381635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político</a:t>
            </a:r>
          </a:p>
        </p:txBody>
      </p:sp>
      <p:sp>
        <p:nvSpPr>
          <p:cNvPr id="100357" name="Oval 5"/>
          <p:cNvSpPr>
            <a:spLocks noChangeArrowheads="1"/>
          </p:cNvSpPr>
          <p:nvPr/>
        </p:nvSpPr>
        <p:spPr bwMode="auto">
          <a:xfrm>
            <a:off x="1403350" y="2060575"/>
            <a:ext cx="3384550" cy="647700"/>
          </a:xfrm>
          <a:prstGeom prst="ellipse">
            <a:avLst/>
          </a:prstGeom>
          <a:solidFill>
            <a:schemeClr val="accent1"/>
          </a:solidFill>
          <a:ln w="9525">
            <a:solidFill>
              <a:schemeClr val="tx1"/>
            </a:solidFill>
            <a:round/>
            <a:headEnd/>
            <a:tailEnd/>
          </a:ln>
          <a:effectLst/>
        </p:spPr>
        <p:txBody>
          <a:bodyPr wrap="none" anchor="ctr"/>
          <a:lstStyle/>
          <a:p>
            <a:pPr algn="ctr"/>
            <a:r>
              <a:rPr lang="es-ES" b="1"/>
              <a:t>ASAMBLEA GENERAL</a:t>
            </a:r>
          </a:p>
        </p:txBody>
      </p:sp>
      <p:sp>
        <p:nvSpPr>
          <p:cNvPr id="100358" name="Oval 6"/>
          <p:cNvSpPr>
            <a:spLocks noChangeArrowheads="1"/>
          </p:cNvSpPr>
          <p:nvPr/>
        </p:nvSpPr>
        <p:spPr bwMode="auto">
          <a:xfrm>
            <a:off x="1331913" y="3357563"/>
            <a:ext cx="3384550" cy="647700"/>
          </a:xfrm>
          <a:prstGeom prst="ellipse">
            <a:avLst/>
          </a:prstGeom>
          <a:solidFill>
            <a:schemeClr val="accent1"/>
          </a:solidFill>
          <a:ln w="9525">
            <a:solidFill>
              <a:schemeClr val="tx1"/>
            </a:solidFill>
            <a:round/>
            <a:headEnd/>
            <a:tailEnd/>
          </a:ln>
          <a:effectLst/>
        </p:spPr>
        <p:txBody>
          <a:bodyPr wrap="none" anchor="ctr"/>
          <a:lstStyle/>
          <a:p>
            <a:pPr algn="ctr"/>
            <a:r>
              <a:rPr lang="es-ES" b="1"/>
              <a:t>CONSEJO DE ADMINISTRACIÓN</a:t>
            </a:r>
          </a:p>
        </p:txBody>
      </p:sp>
      <p:sp>
        <p:nvSpPr>
          <p:cNvPr id="100359" name="Oval 7"/>
          <p:cNvSpPr>
            <a:spLocks noChangeArrowheads="1"/>
          </p:cNvSpPr>
          <p:nvPr/>
        </p:nvSpPr>
        <p:spPr bwMode="auto">
          <a:xfrm>
            <a:off x="1258888" y="4652963"/>
            <a:ext cx="3384550" cy="647700"/>
          </a:xfrm>
          <a:prstGeom prst="ellipse">
            <a:avLst/>
          </a:prstGeom>
          <a:solidFill>
            <a:schemeClr val="accent1"/>
          </a:solidFill>
          <a:ln w="9525">
            <a:solidFill>
              <a:schemeClr val="tx1"/>
            </a:solidFill>
            <a:round/>
            <a:headEnd/>
            <a:tailEnd/>
          </a:ln>
          <a:effectLst/>
        </p:spPr>
        <p:txBody>
          <a:bodyPr wrap="none" anchor="ctr"/>
          <a:lstStyle/>
          <a:p>
            <a:pPr algn="ctr"/>
            <a:r>
              <a:rPr lang="es-ES" b="1"/>
              <a:t>COMISIÓN DE CONTROL</a:t>
            </a:r>
          </a:p>
        </p:txBody>
      </p:sp>
      <p:sp>
        <p:nvSpPr>
          <p:cNvPr id="100360" name="Line 8"/>
          <p:cNvSpPr>
            <a:spLocks noChangeShapeType="1"/>
          </p:cNvSpPr>
          <p:nvPr/>
        </p:nvSpPr>
        <p:spPr bwMode="auto">
          <a:xfrm>
            <a:off x="2987675" y="2708275"/>
            <a:ext cx="0" cy="576263"/>
          </a:xfrm>
          <a:prstGeom prst="line">
            <a:avLst/>
          </a:prstGeom>
          <a:noFill/>
          <a:ln w="9525">
            <a:solidFill>
              <a:schemeClr val="tx1"/>
            </a:solidFill>
            <a:round/>
            <a:headEnd/>
            <a:tailEnd type="triangle" w="med" len="med"/>
          </a:ln>
          <a:effectLst/>
        </p:spPr>
        <p:txBody>
          <a:bodyPr/>
          <a:lstStyle/>
          <a:p>
            <a:endParaRPr lang="es-ES"/>
          </a:p>
        </p:txBody>
      </p:sp>
      <p:sp>
        <p:nvSpPr>
          <p:cNvPr id="100361" name="Line 9"/>
          <p:cNvSpPr>
            <a:spLocks noChangeShapeType="1"/>
          </p:cNvSpPr>
          <p:nvPr/>
        </p:nvSpPr>
        <p:spPr bwMode="auto">
          <a:xfrm>
            <a:off x="2916238" y="4005263"/>
            <a:ext cx="0" cy="576262"/>
          </a:xfrm>
          <a:prstGeom prst="line">
            <a:avLst/>
          </a:prstGeom>
          <a:noFill/>
          <a:ln w="9525">
            <a:solidFill>
              <a:schemeClr val="tx1"/>
            </a:solidFill>
            <a:round/>
            <a:headEnd/>
            <a:tailEnd type="triangle" w="med" len="med"/>
          </a:ln>
          <a:effectLst/>
        </p:spPr>
        <p:txBody>
          <a:bodyPr/>
          <a:lstStyle/>
          <a:p>
            <a:endParaRPr lang="es-ES"/>
          </a:p>
        </p:txBody>
      </p:sp>
      <p:sp>
        <p:nvSpPr>
          <p:cNvPr id="100362" name="Text Box 10"/>
          <p:cNvSpPr txBox="1">
            <a:spLocks noChangeArrowheads="1"/>
          </p:cNvSpPr>
          <p:nvPr/>
        </p:nvSpPr>
        <p:spPr bwMode="auto">
          <a:xfrm>
            <a:off x="4787900" y="2205038"/>
            <a:ext cx="1944688" cy="336550"/>
          </a:xfrm>
          <a:prstGeom prst="rect">
            <a:avLst/>
          </a:prstGeom>
          <a:noFill/>
          <a:ln w="9525">
            <a:noFill/>
            <a:miter lim="800000"/>
            <a:headEnd/>
            <a:tailEnd/>
          </a:ln>
          <a:effectLst/>
        </p:spPr>
        <p:txBody>
          <a:bodyPr>
            <a:spAutoFit/>
          </a:bodyPr>
          <a:lstStyle/>
          <a:p>
            <a:pPr>
              <a:spcBef>
                <a:spcPct val="50000"/>
              </a:spcBef>
            </a:pPr>
            <a:r>
              <a:rPr lang="es-ES"/>
              <a:t>(160 MIEMBROS)</a:t>
            </a:r>
          </a:p>
        </p:txBody>
      </p:sp>
      <p:sp>
        <p:nvSpPr>
          <p:cNvPr id="100363" name="Text Box 11"/>
          <p:cNvSpPr txBox="1">
            <a:spLocks noChangeArrowheads="1"/>
          </p:cNvSpPr>
          <p:nvPr/>
        </p:nvSpPr>
        <p:spPr bwMode="auto">
          <a:xfrm>
            <a:off x="4859338" y="3500438"/>
            <a:ext cx="1728787" cy="581025"/>
          </a:xfrm>
          <a:prstGeom prst="rect">
            <a:avLst/>
          </a:prstGeom>
          <a:noFill/>
          <a:ln w="9525">
            <a:noFill/>
            <a:miter lim="800000"/>
            <a:headEnd/>
            <a:tailEnd/>
          </a:ln>
          <a:effectLst/>
        </p:spPr>
        <p:txBody>
          <a:bodyPr>
            <a:spAutoFit/>
          </a:bodyPr>
          <a:lstStyle/>
          <a:p>
            <a:pPr>
              <a:spcBef>
                <a:spcPct val="50000"/>
              </a:spcBef>
            </a:pPr>
            <a:r>
              <a:rPr lang="es-ES"/>
              <a:t>REUNIÓN DOS VECES AL MES</a:t>
            </a:r>
          </a:p>
        </p:txBody>
      </p:sp>
      <p:sp>
        <p:nvSpPr>
          <p:cNvPr id="100364" name="Text Box 12"/>
          <p:cNvSpPr txBox="1">
            <a:spLocks noChangeArrowheads="1"/>
          </p:cNvSpPr>
          <p:nvPr/>
        </p:nvSpPr>
        <p:spPr bwMode="auto">
          <a:xfrm>
            <a:off x="4716463" y="4797425"/>
            <a:ext cx="1943100" cy="581025"/>
          </a:xfrm>
          <a:prstGeom prst="rect">
            <a:avLst/>
          </a:prstGeom>
          <a:noFill/>
          <a:ln w="9525">
            <a:noFill/>
            <a:miter lim="800000"/>
            <a:headEnd/>
            <a:tailEnd/>
          </a:ln>
          <a:effectLst/>
        </p:spPr>
        <p:txBody>
          <a:bodyPr>
            <a:spAutoFit/>
          </a:bodyPr>
          <a:lstStyle/>
          <a:p>
            <a:pPr>
              <a:spcBef>
                <a:spcPct val="50000"/>
              </a:spcBef>
            </a:pPr>
            <a:r>
              <a:rPr lang="es-ES"/>
              <a:t>REUNIÓN SEMANALMENTE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26627" name="WordArt 3"/>
          <p:cNvSpPr>
            <a:spLocks noChangeArrowheads="1" noChangeShapeType="1" noTextEdit="1"/>
          </p:cNvSpPr>
          <p:nvPr/>
        </p:nvSpPr>
        <p:spPr bwMode="auto">
          <a:xfrm>
            <a:off x="2268538" y="836613"/>
            <a:ext cx="424815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del entorno</a:t>
            </a:r>
          </a:p>
        </p:txBody>
      </p:sp>
      <p:sp>
        <p:nvSpPr>
          <p:cNvPr id="26628" name="Oval 4"/>
          <p:cNvSpPr>
            <a:spLocks noChangeArrowheads="1"/>
          </p:cNvSpPr>
          <p:nvPr/>
        </p:nvSpPr>
        <p:spPr bwMode="auto">
          <a:xfrm rot="-675764">
            <a:off x="1185863" y="2622550"/>
            <a:ext cx="3024187" cy="1511300"/>
          </a:xfrm>
          <a:prstGeom prst="ellipse">
            <a:avLst/>
          </a:prstGeom>
          <a:solidFill>
            <a:schemeClr val="accent1"/>
          </a:solidFill>
          <a:ln w="9525">
            <a:solidFill>
              <a:schemeClr val="tx1"/>
            </a:solidFill>
            <a:round/>
            <a:headEnd/>
            <a:tailEnd/>
          </a:ln>
        </p:spPr>
        <p:txBody>
          <a:bodyPr wrap="none" anchor="ctr"/>
          <a:lstStyle/>
          <a:p>
            <a:pPr algn="ctr"/>
            <a:r>
              <a:rPr lang="es-ES" sz="2000" b="1"/>
              <a:t>ENTORNO GENÉRICO:</a:t>
            </a:r>
          </a:p>
          <a:p>
            <a:pPr algn="ctr"/>
            <a:r>
              <a:rPr lang="es-ES" sz="2000" b="1"/>
              <a:t>MACROENTORNO</a:t>
            </a:r>
          </a:p>
        </p:txBody>
      </p:sp>
      <p:sp>
        <p:nvSpPr>
          <p:cNvPr id="26629" name="Oval 6"/>
          <p:cNvSpPr>
            <a:spLocks noChangeArrowheads="1"/>
          </p:cNvSpPr>
          <p:nvPr/>
        </p:nvSpPr>
        <p:spPr bwMode="auto">
          <a:xfrm rot="980521">
            <a:off x="4937125" y="2451100"/>
            <a:ext cx="3167063" cy="1511300"/>
          </a:xfrm>
          <a:prstGeom prst="ellipse">
            <a:avLst/>
          </a:prstGeom>
          <a:solidFill>
            <a:schemeClr val="accent1"/>
          </a:solidFill>
          <a:ln w="9525">
            <a:solidFill>
              <a:schemeClr val="tx1"/>
            </a:solidFill>
            <a:round/>
            <a:headEnd/>
            <a:tailEnd/>
          </a:ln>
        </p:spPr>
        <p:txBody>
          <a:bodyPr wrap="none" anchor="ctr"/>
          <a:lstStyle/>
          <a:p>
            <a:pPr algn="ctr"/>
            <a:r>
              <a:rPr lang="es-ES" sz="2000" b="1"/>
              <a:t>ENTORNO ESPECÍFICO:</a:t>
            </a:r>
          </a:p>
          <a:p>
            <a:pPr algn="ctr"/>
            <a:r>
              <a:rPr lang="es-ES" sz="2000" b="1"/>
              <a:t>MICROENTORNO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27651" name="WordArt 3"/>
          <p:cNvSpPr>
            <a:spLocks noChangeArrowheads="1" noChangeShapeType="1" noTextEdit="1"/>
          </p:cNvSpPr>
          <p:nvPr/>
        </p:nvSpPr>
        <p:spPr bwMode="auto">
          <a:xfrm>
            <a:off x="2268538" y="836613"/>
            <a:ext cx="424815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del entorno</a:t>
            </a:r>
          </a:p>
        </p:txBody>
      </p:sp>
      <p:sp>
        <p:nvSpPr>
          <p:cNvPr id="27652" name="Oval 4"/>
          <p:cNvSpPr>
            <a:spLocks noChangeArrowheads="1"/>
          </p:cNvSpPr>
          <p:nvPr/>
        </p:nvSpPr>
        <p:spPr bwMode="auto">
          <a:xfrm>
            <a:off x="2987675" y="2492375"/>
            <a:ext cx="2879725" cy="1511300"/>
          </a:xfrm>
          <a:prstGeom prst="ellipse">
            <a:avLst/>
          </a:prstGeom>
          <a:solidFill>
            <a:schemeClr val="accent1"/>
          </a:solidFill>
          <a:ln w="9525">
            <a:solidFill>
              <a:schemeClr val="tx1"/>
            </a:solidFill>
            <a:round/>
            <a:headEnd/>
            <a:tailEnd/>
          </a:ln>
        </p:spPr>
        <p:txBody>
          <a:bodyPr wrap="none" anchor="ctr"/>
          <a:lstStyle/>
          <a:p>
            <a:pPr algn="ctr"/>
            <a:r>
              <a:rPr lang="es-ES" sz="2000" b="1"/>
              <a:t>MACROENTORNO</a:t>
            </a:r>
          </a:p>
        </p:txBody>
      </p:sp>
      <p:sp>
        <p:nvSpPr>
          <p:cNvPr id="27653" name="Rectangle 6"/>
          <p:cNvSpPr>
            <a:spLocks noChangeArrowheads="1"/>
          </p:cNvSpPr>
          <p:nvPr/>
        </p:nvSpPr>
        <p:spPr bwMode="auto">
          <a:xfrm>
            <a:off x="1692275" y="4437063"/>
            <a:ext cx="1943100" cy="865187"/>
          </a:xfrm>
          <a:prstGeom prst="rect">
            <a:avLst/>
          </a:prstGeom>
          <a:solidFill>
            <a:schemeClr val="accent1"/>
          </a:solidFill>
          <a:ln w="9525">
            <a:solidFill>
              <a:schemeClr val="tx1"/>
            </a:solidFill>
            <a:miter lim="800000"/>
            <a:headEnd/>
            <a:tailEnd/>
          </a:ln>
        </p:spPr>
        <p:txBody>
          <a:bodyPr wrap="none" anchor="ctr"/>
          <a:lstStyle/>
          <a:p>
            <a:pPr algn="ctr"/>
            <a:r>
              <a:rPr lang="es-ES"/>
              <a:t>ELEMENTOS </a:t>
            </a:r>
          </a:p>
          <a:p>
            <a:pPr algn="ctr"/>
            <a:r>
              <a:rPr lang="es-ES"/>
              <a:t>POLÍTICO-LEGALES</a:t>
            </a:r>
          </a:p>
        </p:txBody>
      </p:sp>
      <p:sp>
        <p:nvSpPr>
          <p:cNvPr id="27654" name="Rectangle 7"/>
          <p:cNvSpPr>
            <a:spLocks noChangeArrowheads="1"/>
          </p:cNvSpPr>
          <p:nvPr/>
        </p:nvSpPr>
        <p:spPr bwMode="auto">
          <a:xfrm>
            <a:off x="755650" y="2636838"/>
            <a:ext cx="1584325" cy="865187"/>
          </a:xfrm>
          <a:prstGeom prst="rect">
            <a:avLst/>
          </a:prstGeom>
          <a:solidFill>
            <a:schemeClr val="accent1"/>
          </a:solidFill>
          <a:ln w="9525">
            <a:solidFill>
              <a:schemeClr val="tx1"/>
            </a:solidFill>
            <a:miter lim="800000"/>
            <a:headEnd/>
            <a:tailEnd/>
          </a:ln>
        </p:spPr>
        <p:txBody>
          <a:bodyPr wrap="none" anchor="ctr"/>
          <a:lstStyle/>
          <a:p>
            <a:pPr algn="ctr"/>
            <a:r>
              <a:rPr lang="es-ES"/>
              <a:t>ELEMENTOS</a:t>
            </a:r>
          </a:p>
          <a:p>
            <a:pPr algn="ctr"/>
            <a:r>
              <a:rPr lang="es-ES"/>
              <a:t>ECONÓMICOS</a:t>
            </a:r>
          </a:p>
        </p:txBody>
      </p:sp>
      <p:sp>
        <p:nvSpPr>
          <p:cNvPr id="27655" name="Rectangle 8"/>
          <p:cNvSpPr>
            <a:spLocks noChangeArrowheads="1"/>
          </p:cNvSpPr>
          <p:nvPr/>
        </p:nvSpPr>
        <p:spPr bwMode="auto">
          <a:xfrm>
            <a:off x="5508625" y="4508500"/>
            <a:ext cx="2159000" cy="792163"/>
          </a:xfrm>
          <a:prstGeom prst="rect">
            <a:avLst/>
          </a:prstGeom>
          <a:solidFill>
            <a:schemeClr val="accent1"/>
          </a:solidFill>
          <a:ln w="9525">
            <a:solidFill>
              <a:schemeClr val="tx1"/>
            </a:solidFill>
            <a:miter lim="800000"/>
            <a:headEnd/>
            <a:tailEnd/>
          </a:ln>
        </p:spPr>
        <p:txBody>
          <a:bodyPr wrap="none" anchor="ctr"/>
          <a:lstStyle/>
          <a:p>
            <a:pPr algn="ctr"/>
            <a:r>
              <a:rPr lang="es-ES"/>
              <a:t>ELEMENTOS</a:t>
            </a:r>
          </a:p>
          <a:p>
            <a:pPr algn="ctr"/>
            <a:r>
              <a:rPr lang="es-ES"/>
              <a:t>SOCIOCULTURALES</a:t>
            </a:r>
          </a:p>
        </p:txBody>
      </p:sp>
      <p:sp>
        <p:nvSpPr>
          <p:cNvPr id="27656" name="Rectangle 9"/>
          <p:cNvSpPr>
            <a:spLocks noChangeArrowheads="1"/>
          </p:cNvSpPr>
          <p:nvPr/>
        </p:nvSpPr>
        <p:spPr bwMode="auto">
          <a:xfrm>
            <a:off x="6804025" y="2565400"/>
            <a:ext cx="1800225" cy="865188"/>
          </a:xfrm>
          <a:prstGeom prst="rect">
            <a:avLst/>
          </a:prstGeom>
          <a:solidFill>
            <a:schemeClr val="accent1"/>
          </a:solidFill>
          <a:ln w="9525">
            <a:solidFill>
              <a:schemeClr val="tx1"/>
            </a:solidFill>
            <a:miter lim="800000"/>
            <a:headEnd/>
            <a:tailEnd/>
          </a:ln>
        </p:spPr>
        <p:txBody>
          <a:bodyPr wrap="none" anchor="ctr"/>
          <a:lstStyle/>
          <a:p>
            <a:pPr algn="ctr"/>
            <a:r>
              <a:rPr lang="es-ES"/>
              <a:t>ELEMENTOS</a:t>
            </a:r>
          </a:p>
          <a:p>
            <a:pPr algn="ctr"/>
            <a:r>
              <a:rPr lang="es-ES"/>
              <a:t>TECNOLÓGICOS</a:t>
            </a:r>
            <a:endParaRPr lang="es-ES" sz="32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28675" name="WordArt 3"/>
          <p:cNvSpPr>
            <a:spLocks noChangeArrowheads="1" noChangeShapeType="1" noTextEdit="1"/>
          </p:cNvSpPr>
          <p:nvPr/>
        </p:nvSpPr>
        <p:spPr bwMode="auto">
          <a:xfrm>
            <a:off x="2339975" y="620713"/>
            <a:ext cx="447675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ELEMENTOS ECONÓMICOS</a:t>
            </a:r>
          </a:p>
        </p:txBody>
      </p:sp>
      <p:sp>
        <p:nvSpPr>
          <p:cNvPr id="28676" name="5 CuadroTexto"/>
          <p:cNvSpPr txBox="1">
            <a:spLocks noChangeArrowheads="1"/>
          </p:cNvSpPr>
          <p:nvPr/>
        </p:nvSpPr>
        <p:spPr bwMode="auto">
          <a:xfrm>
            <a:off x="1428750" y="1928813"/>
            <a:ext cx="6500813" cy="2800350"/>
          </a:xfrm>
          <a:prstGeom prst="rect">
            <a:avLst/>
          </a:prstGeom>
          <a:noFill/>
          <a:ln w="9525">
            <a:noFill/>
            <a:miter lim="800000"/>
            <a:headEnd/>
            <a:tailEnd/>
          </a:ln>
        </p:spPr>
        <p:txBody>
          <a:bodyPr>
            <a:spAutoFit/>
          </a:bodyPr>
          <a:lstStyle/>
          <a:p>
            <a:r>
              <a:rPr lang="es-ES_tradnl"/>
              <a:t>En el marco económico, esta caja esta viéndose afectada al igual que el resto de las cajas y bancos por la crisis económica que nos rodea. Los créditos cada vez se conceden con mas dificultad ya que hay que hacer un análisis mas profundo de la solvencia del cliente, ya que uno de los principales motivos de la crisis económica ha sido el gran endeudamiento en el que se ha sumergido nuestro país.</a:t>
            </a:r>
          </a:p>
          <a:p>
            <a:r>
              <a:rPr lang="es-ES_tradnl"/>
              <a:t>Otro de los factores que pueden desfavorecer la actividad de Cajasur, es el miedo que se ha creado de tener el dinero en el banco, debido a que se piensa que puede suceder como en Argentina años atrás, sin saber  que sacando su dinero de su entidad, donde esta seguro, es como provocarían la total recesión.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Ver imagen en tamaño completo">
            <a:hlinkClick r:id="rId3"/>
          </p:cNvPr>
          <p:cNvPicPr>
            <a:picLocks noChangeAspect="1" noChangeArrowheads="1"/>
          </p:cNvPicPr>
          <p:nvPr/>
        </p:nvPicPr>
        <p:blipFill>
          <a:blip r:embed="rId4"/>
          <a:srcRect/>
          <a:stretch>
            <a:fillRect/>
          </a:stretch>
        </p:blipFill>
        <p:spPr bwMode="auto">
          <a:xfrm>
            <a:off x="6143625" y="5857875"/>
            <a:ext cx="2784475" cy="768350"/>
          </a:xfrm>
          <a:prstGeom prst="rect">
            <a:avLst/>
          </a:prstGeom>
          <a:noFill/>
          <a:ln w="9525">
            <a:noFill/>
            <a:miter lim="800000"/>
            <a:headEnd/>
            <a:tailEnd/>
          </a:ln>
        </p:spPr>
      </p:pic>
      <p:pic>
        <p:nvPicPr>
          <p:cNvPr id="29699" name="Picture 3" descr="C:\Users\USER\Pictures\jojojojojojojo.jpg"/>
          <p:cNvPicPr>
            <a:picLocks noChangeAspect="1" noChangeArrowheads="1"/>
          </p:cNvPicPr>
          <p:nvPr/>
        </p:nvPicPr>
        <p:blipFill>
          <a:blip r:embed="rId5"/>
          <a:srcRect/>
          <a:stretch>
            <a:fillRect/>
          </a:stretch>
        </p:blipFill>
        <p:spPr bwMode="auto">
          <a:xfrm>
            <a:off x="500063" y="1285875"/>
            <a:ext cx="6357937" cy="3752850"/>
          </a:xfrm>
          <a:prstGeom prst="rect">
            <a:avLst/>
          </a:prstGeom>
          <a:noFill/>
          <a:ln w="9525">
            <a:noFill/>
            <a:miter lim="800000"/>
            <a:headEnd/>
            <a:tailEnd/>
          </a:ln>
        </p:spPr>
      </p:pic>
      <p:sp>
        <p:nvSpPr>
          <p:cNvPr id="7" name="6 CuadroTexto"/>
          <p:cNvSpPr txBox="1"/>
          <p:nvPr/>
        </p:nvSpPr>
        <p:spPr>
          <a:xfrm>
            <a:off x="500063" y="357188"/>
            <a:ext cx="8643937" cy="400050"/>
          </a:xfrm>
          <a:prstGeom prst="rect">
            <a:avLst/>
          </a:prstGeom>
          <a:noFill/>
        </p:spPr>
        <p:txBody>
          <a:bodyPr>
            <a:spAutoFit/>
          </a:bodyPr>
          <a:lstStyle/>
          <a:p>
            <a:pPr>
              <a:defRPr/>
            </a:pPr>
            <a:r>
              <a:rPr lang="es-ES_tradnl" sz="2000" b="1" u="sng" dirty="0">
                <a:solidFill>
                  <a:schemeClr val="accent1">
                    <a:lumMod val="60000"/>
                    <a:lumOff val="40000"/>
                  </a:schemeClr>
                </a:solidFill>
              </a:rPr>
              <a:t>CREDITOS AL SECTOR PRIVADO SEGÚN ENTIDAD. ANDALUCÍA</a:t>
            </a:r>
            <a:r>
              <a:rPr lang="es-ES_tradnl" dirty="0"/>
              <a:t>.</a:t>
            </a:r>
          </a:p>
        </p:txBody>
      </p:sp>
      <p:sp>
        <p:nvSpPr>
          <p:cNvPr id="29701" name="7 CuadroTexto"/>
          <p:cNvSpPr txBox="1">
            <a:spLocks noChangeArrowheads="1"/>
          </p:cNvSpPr>
          <p:nvPr/>
        </p:nvSpPr>
        <p:spPr bwMode="auto">
          <a:xfrm>
            <a:off x="6858000" y="1285875"/>
            <a:ext cx="2071688" cy="3046413"/>
          </a:xfrm>
          <a:prstGeom prst="rect">
            <a:avLst/>
          </a:prstGeom>
          <a:noFill/>
          <a:ln w="9525">
            <a:noFill/>
            <a:miter lim="800000"/>
            <a:headEnd/>
            <a:tailEnd/>
          </a:ln>
        </p:spPr>
        <p:txBody>
          <a:bodyPr>
            <a:spAutoFit/>
          </a:bodyPr>
          <a:lstStyle/>
          <a:p>
            <a:r>
              <a:rPr lang="es-ES_tradnl"/>
              <a:t>Desde mediados de 2005 cajas, bancos y cooperativas de crédito han experimentado una bajada espectacular en la concesión de créditos hacia el sector privado por los motivos anteriormente citados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5"/>
          <p:cNvSpPr>
            <a:spLocks noChangeArrowheads="1"/>
          </p:cNvSpPr>
          <p:nvPr/>
        </p:nvSpPr>
        <p:spPr bwMode="auto">
          <a:xfrm>
            <a:off x="1692275" y="765175"/>
            <a:ext cx="5111750" cy="1512888"/>
          </a:xfrm>
          <a:prstGeom prst="flowChartAlternateProcess">
            <a:avLst/>
          </a:prstGeom>
          <a:solidFill>
            <a:srgbClr val="FF9933"/>
          </a:solidFill>
          <a:ln w="9525">
            <a:solidFill>
              <a:schemeClr val="tx1"/>
            </a:solidFill>
            <a:miter lim="800000"/>
            <a:headEnd/>
            <a:tailEnd/>
          </a:ln>
        </p:spPr>
        <p:txBody>
          <a:bodyPr wrap="none" anchor="ctr"/>
          <a:lstStyle/>
          <a:p>
            <a:pPr algn="ctr" eaLnBrk="1" hangingPunct="1"/>
            <a:r>
              <a:rPr lang="es-ES" sz="2400" b="1"/>
              <a:t>ANALISIS </a:t>
            </a:r>
          </a:p>
          <a:p>
            <a:pPr algn="ctr" eaLnBrk="1" hangingPunct="1"/>
            <a:r>
              <a:rPr lang="es-ES" sz="2400" b="1"/>
              <a:t>DESCRIPTIVO</a:t>
            </a:r>
          </a:p>
        </p:txBody>
      </p:sp>
      <p:sp>
        <p:nvSpPr>
          <p:cNvPr id="5123" name="Text Box 6"/>
          <p:cNvSpPr txBox="1">
            <a:spLocks noChangeArrowheads="1"/>
          </p:cNvSpPr>
          <p:nvPr/>
        </p:nvSpPr>
        <p:spPr bwMode="auto">
          <a:xfrm>
            <a:off x="1476375" y="3284538"/>
            <a:ext cx="3960813" cy="457200"/>
          </a:xfrm>
          <a:prstGeom prst="rect">
            <a:avLst/>
          </a:prstGeom>
          <a:noFill/>
          <a:ln w="9525">
            <a:noFill/>
            <a:miter lim="800000"/>
            <a:headEnd/>
            <a:tailEnd/>
          </a:ln>
        </p:spPr>
        <p:txBody>
          <a:bodyPr>
            <a:spAutoFit/>
          </a:bodyPr>
          <a:lstStyle/>
          <a:p>
            <a:pPr>
              <a:spcBef>
                <a:spcPct val="50000"/>
              </a:spcBef>
            </a:pPr>
            <a:r>
              <a:rPr lang="es-ES" sz="2400" b="1"/>
              <a:t>- HISTORIA</a:t>
            </a:r>
          </a:p>
        </p:txBody>
      </p:sp>
      <p:sp>
        <p:nvSpPr>
          <p:cNvPr id="5124" name="Text Box 7"/>
          <p:cNvSpPr txBox="1">
            <a:spLocks noChangeArrowheads="1"/>
          </p:cNvSpPr>
          <p:nvPr/>
        </p:nvSpPr>
        <p:spPr bwMode="auto">
          <a:xfrm>
            <a:off x="1476375" y="4005263"/>
            <a:ext cx="3960813" cy="457200"/>
          </a:xfrm>
          <a:prstGeom prst="rect">
            <a:avLst/>
          </a:prstGeom>
          <a:noFill/>
          <a:ln w="9525">
            <a:noFill/>
            <a:miter lim="800000"/>
            <a:headEnd/>
            <a:tailEnd/>
          </a:ln>
        </p:spPr>
        <p:txBody>
          <a:bodyPr>
            <a:spAutoFit/>
          </a:bodyPr>
          <a:lstStyle/>
          <a:p>
            <a:pPr>
              <a:spcBef>
                <a:spcPct val="50000"/>
              </a:spcBef>
            </a:pPr>
            <a:r>
              <a:rPr lang="es-ES" sz="2400" b="1"/>
              <a:t>- MISIÓN VISIÓN</a:t>
            </a:r>
          </a:p>
        </p:txBody>
      </p:sp>
      <p:pic>
        <p:nvPicPr>
          <p:cNvPr id="5125" name="Picture 8"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30723" name="WordArt 3"/>
          <p:cNvSpPr>
            <a:spLocks noChangeArrowheads="1" noChangeShapeType="1" noTextEdit="1"/>
          </p:cNvSpPr>
          <p:nvPr/>
        </p:nvSpPr>
        <p:spPr bwMode="auto">
          <a:xfrm>
            <a:off x="1908175" y="692150"/>
            <a:ext cx="5286375"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ELEMENTOS POLÍTICO-LEGALES</a:t>
            </a:r>
          </a:p>
        </p:txBody>
      </p:sp>
      <p:sp>
        <p:nvSpPr>
          <p:cNvPr id="30724" name="5 CuadroTexto"/>
          <p:cNvSpPr txBox="1">
            <a:spLocks noChangeArrowheads="1"/>
          </p:cNvSpPr>
          <p:nvPr/>
        </p:nvSpPr>
        <p:spPr bwMode="auto">
          <a:xfrm>
            <a:off x="928688" y="2000250"/>
            <a:ext cx="7358062" cy="3046413"/>
          </a:xfrm>
          <a:prstGeom prst="rect">
            <a:avLst/>
          </a:prstGeom>
          <a:noFill/>
          <a:ln w="9525">
            <a:noFill/>
            <a:miter lim="800000"/>
            <a:headEnd/>
            <a:tailEnd/>
          </a:ln>
        </p:spPr>
        <p:txBody>
          <a:bodyPr>
            <a:spAutoFit/>
          </a:bodyPr>
          <a:lstStyle/>
          <a:p>
            <a:r>
              <a:rPr lang="es-ES_tradnl"/>
              <a:t>Esta caja de ahorros se rige por las normas del ente regulador del banco de España.  </a:t>
            </a:r>
          </a:p>
          <a:p>
            <a:r>
              <a:rPr lang="es-ES_tradnl"/>
              <a:t>Como caja de ahorros los excedentes van destinados a dos focos:</a:t>
            </a:r>
          </a:p>
          <a:p>
            <a:pPr>
              <a:buFontTx/>
              <a:buChar char="-"/>
            </a:pPr>
            <a:r>
              <a:rPr lang="es-ES_tradnl"/>
              <a:t>Reservas</a:t>
            </a:r>
          </a:p>
          <a:p>
            <a:pPr>
              <a:buFontTx/>
              <a:buChar char="-"/>
            </a:pPr>
            <a:r>
              <a:rPr lang="es-ES_tradnl"/>
              <a:t> Obras sociales y culturales</a:t>
            </a:r>
          </a:p>
          <a:p>
            <a:r>
              <a:rPr lang="es-ES_tradnl"/>
              <a:t>El animo de lucro no esta permitido en este tipo de entidades.</a:t>
            </a:r>
          </a:p>
          <a:p>
            <a:endParaRPr lang="es-ES_tradnl"/>
          </a:p>
          <a:p>
            <a:r>
              <a:rPr lang="es-ES_tradnl"/>
              <a:t>Los estatutos de esta caja de ahorros están adaptados a la ley 31/1985 de 2 de agosto</a:t>
            </a:r>
          </a:p>
          <a:p>
            <a:r>
              <a:rPr lang="es-ES_tradnl"/>
              <a:t>Y la ley de cajas de ahorros de Andalucía 15/1999 de 16 de diciembre </a:t>
            </a:r>
            <a:r>
              <a:rPr lang="es-ES_tradnl" b="1"/>
              <a:t/>
            </a:r>
            <a:br>
              <a:rPr lang="es-ES_tradnl" b="1"/>
            </a:br>
            <a:r>
              <a:rPr lang="es-ES_tradnl" b="1"/>
              <a:t/>
            </a:r>
            <a:br>
              <a:rPr lang="es-ES_tradnl" b="1"/>
            </a:br>
            <a:endParaRPr lang="es-ES_tradnl"/>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31747" name="WordArt 3"/>
          <p:cNvSpPr>
            <a:spLocks noChangeArrowheads="1" noChangeShapeType="1" noTextEdit="1"/>
          </p:cNvSpPr>
          <p:nvPr/>
        </p:nvSpPr>
        <p:spPr bwMode="auto">
          <a:xfrm>
            <a:off x="1785938" y="428625"/>
            <a:ext cx="5419725"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ELEMENTOS SOCIOCULTURALES</a:t>
            </a:r>
          </a:p>
        </p:txBody>
      </p:sp>
      <p:sp>
        <p:nvSpPr>
          <p:cNvPr id="31748" name="5 CuadroTexto"/>
          <p:cNvSpPr txBox="1">
            <a:spLocks noChangeArrowheads="1"/>
          </p:cNvSpPr>
          <p:nvPr/>
        </p:nvSpPr>
        <p:spPr bwMode="auto">
          <a:xfrm>
            <a:off x="500063" y="1285875"/>
            <a:ext cx="6072187" cy="6278563"/>
          </a:xfrm>
          <a:prstGeom prst="rect">
            <a:avLst/>
          </a:prstGeom>
          <a:noFill/>
          <a:ln w="9525">
            <a:noFill/>
            <a:miter lim="800000"/>
            <a:headEnd/>
            <a:tailEnd/>
          </a:ln>
        </p:spPr>
        <p:txBody>
          <a:bodyPr>
            <a:spAutoFit/>
          </a:bodyPr>
          <a:lstStyle/>
          <a:p>
            <a:r>
              <a:rPr lang="es-ES_tradnl"/>
              <a:t>Obra social propia de Cajasur, aquí tenemos unos ejemplos:</a:t>
            </a:r>
          </a:p>
          <a:p>
            <a:endParaRPr lang="es-ES_tradnl"/>
          </a:p>
          <a:p>
            <a:r>
              <a:rPr lang="es-ES_tradnl" sz="1500" b="1"/>
              <a:t>Colegio de Educación Especial Santo Ángel</a:t>
            </a:r>
          </a:p>
          <a:p>
            <a:r>
              <a:rPr lang="es-ES_tradnl" sz="1400"/>
              <a:t>El Colegio Santo Ángel de Córdoba atiende a más de 60 alumnos en un abanico de edades comprendido entre 3 y 21 años de edad. La atención que se dedica a estos niños, con necesidades educativas especiales debidas a discapacidades psíquicas, físicas o sensoriales, es casi personalizada.</a:t>
            </a:r>
          </a:p>
          <a:p>
            <a:r>
              <a:rPr lang="es-ES_tradnl" sz="1400"/>
              <a:t>En cada curso se realiza un importante esfuerzo para mantener y mejorar la calidad de la enseñanza y la infraestructura del centro, procurando activar la puesta a punto en la mejora y mantenimiento de las instalaciones, así como en el mejor aprovechamiento de los recursos humanos.</a:t>
            </a:r>
          </a:p>
          <a:p>
            <a:endParaRPr lang="es-ES_tradnl" sz="1500"/>
          </a:p>
          <a:p>
            <a:r>
              <a:rPr lang="es-ES_tradnl" sz="1500" b="1"/>
              <a:t>Instituto Psicopedagógico Virgen de la Capilla.</a:t>
            </a:r>
          </a:p>
          <a:p>
            <a:r>
              <a:rPr lang="es-ES_tradnl" sz="1400"/>
              <a:t>El Instituto Psicopedagógico Virgen de la Capilla, de Jaén, cuenta con cerca de 70 alumnos, asistiendo en régimen de media pensión para poder facilitar que los niños dispongan del tiempo y espacio oportunos que les permitan un desarrollo integral.</a:t>
            </a:r>
          </a:p>
          <a:p>
            <a:r>
              <a:rPr lang="es-ES_tradnl" sz="1400"/>
              <a:t>Este centro está dirigido a alumnos con necesidades educativas especiales y para ello cuenta con recursos personales y materiales adecuados para garantizar una atención educativa de calidad</a:t>
            </a:r>
            <a:r>
              <a:rPr lang="es-ES_tradnl" sz="1400" b="1"/>
              <a:t>.</a:t>
            </a:r>
          </a:p>
          <a:p>
            <a:endParaRPr lang="es-ES_tradnl"/>
          </a:p>
          <a:p>
            <a:endParaRPr lang="es-ES_tradnl" b="1"/>
          </a:p>
          <a:p>
            <a:r>
              <a:rPr lang="es-ES_tradnl" b="1"/>
              <a:t/>
            </a:r>
            <a:br>
              <a:rPr lang="es-ES_tradnl" b="1"/>
            </a:br>
            <a:endParaRPr lang="es-ES_tradnl" b="1"/>
          </a:p>
          <a:p>
            <a:endParaRPr lang="es-ES_tradnl"/>
          </a:p>
        </p:txBody>
      </p:sp>
      <p:pic>
        <p:nvPicPr>
          <p:cNvPr id="31749" name="Picture 5" descr="Instituto Psicopedagógico Virgen de la Capilla."/>
          <p:cNvPicPr>
            <a:picLocks noChangeAspect="1" noChangeArrowheads="1"/>
          </p:cNvPicPr>
          <p:nvPr/>
        </p:nvPicPr>
        <p:blipFill>
          <a:blip r:embed="rId5"/>
          <a:srcRect/>
          <a:stretch>
            <a:fillRect/>
          </a:stretch>
        </p:blipFill>
        <p:spPr bwMode="auto">
          <a:xfrm>
            <a:off x="6786563" y="3929063"/>
            <a:ext cx="1905000" cy="1905000"/>
          </a:xfrm>
          <a:prstGeom prst="rect">
            <a:avLst/>
          </a:prstGeom>
          <a:noFill/>
          <a:ln w="9525">
            <a:noFill/>
            <a:miter lim="800000"/>
            <a:headEnd/>
            <a:tailEnd/>
          </a:ln>
        </p:spPr>
      </p:pic>
      <p:pic>
        <p:nvPicPr>
          <p:cNvPr id="31750" name="Picture 7" descr="Colegio de Educación Especial Santo Ángel"/>
          <p:cNvPicPr>
            <a:picLocks noChangeAspect="1" noChangeArrowheads="1"/>
          </p:cNvPicPr>
          <p:nvPr/>
        </p:nvPicPr>
        <p:blipFill>
          <a:blip r:embed="rId6"/>
          <a:srcRect/>
          <a:stretch>
            <a:fillRect/>
          </a:stretch>
        </p:blipFill>
        <p:spPr bwMode="auto">
          <a:xfrm>
            <a:off x="6643688" y="1428750"/>
            <a:ext cx="2214562" cy="1760538"/>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32771" name="WordArt 3"/>
          <p:cNvSpPr>
            <a:spLocks noChangeArrowheads="1" noChangeShapeType="1" noTextEdit="1"/>
          </p:cNvSpPr>
          <p:nvPr/>
        </p:nvSpPr>
        <p:spPr bwMode="auto">
          <a:xfrm>
            <a:off x="2214563" y="357188"/>
            <a:ext cx="478155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ELEMENTOS TECNOLÓGICOS</a:t>
            </a:r>
          </a:p>
        </p:txBody>
      </p:sp>
      <p:sp>
        <p:nvSpPr>
          <p:cNvPr id="32772" name="5 CuadroTexto"/>
          <p:cNvSpPr txBox="1">
            <a:spLocks noChangeArrowheads="1"/>
          </p:cNvSpPr>
          <p:nvPr/>
        </p:nvSpPr>
        <p:spPr bwMode="auto">
          <a:xfrm>
            <a:off x="1285875" y="1714500"/>
            <a:ext cx="7215188" cy="338138"/>
          </a:xfrm>
          <a:prstGeom prst="rect">
            <a:avLst/>
          </a:prstGeom>
          <a:noFill/>
          <a:ln w="9525">
            <a:noFill/>
            <a:miter lim="800000"/>
            <a:headEnd/>
            <a:tailEnd/>
          </a:ln>
        </p:spPr>
        <p:txBody>
          <a:bodyPr>
            <a:spAutoFit/>
          </a:bodyPr>
          <a:lstStyle/>
          <a:p>
            <a:endParaRPr lang="es-ES_tradnl"/>
          </a:p>
        </p:txBody>
      </p:sp>
      <p:sp>
        <p:nvSpPr>
          <p:cNvPr id="32773" name="6 CuadroTexto"/>
          <p:cNvSpPr txBox="1">
            <a:spLocks noChangeArrowheads="1"/>
          </p:cNvSpPr>
          <p:nvPr/>
        </p:nvSpPr>
        <p:spPr bwMode="auto">
          <a:xfrm>
            <a:off x="785813" y="1214438"/>
            <a:ext cx="7358062" cy="3540125"/>
          </a:xfrm>
          <a:prstGeom prst="rect">
            <a:avLst/>
          </a:prstGeom>
          <a:noFill/>
          <a:ln w="9525">
            <a:noFill/>
            <a:miter lim="800000"/>
            <a:headEnd/>
            <a:tailEnd/>
          </a:ln>
        </p:spPr>
        <p:txBody>
          <a:bodyPr>
            <a:spAutoFit/>
          </a:bodyPr>
          <a:lstStyle/>
          <a:p>
            <a:r>
              <a:rPr lang="es-ES_tradnl"/>
              <a:t>A la hora de analizar el sistema técnico de Cajasur, debemos tener en cuenta que al no ser una empresa productora, presenta una regulación baja ya que es el hombre quien controla los ordenadores que es la principal maquinaria.</a:t>
            </a:r>
          </a:p>
          <a:p>
            <a:r>
              <a:rPr lang="es-ES_tradnl"/>
              <a:t>La sofisticación de la tecnología en Cajasur es baja, ya que utiliza poca mecanización, la maquinaria con la que cuenta es simplemente para facilitar tareas y acelerar procesos tales como la contabilización, clasificación de clientes etc, que lo hacen los equipos informáticos por sí solos.</a:t>
            </a:r>
          </a:p>
          <a:p>
            <a:r>
              <a:rPr lang="es-ES_tradnl"/>
              <a:t>Se trata de una tecnología rutinaria ya que los problemas que se presentan son fáciles de analizar y con pocas excepciones.</a:t>
            </a:r>
          </a:p>
          <a:p>
            <a:r>
              <a:rPr lang="es-ES_tradnl"/>
              <a:t>Debido al avance que ha estado experimentando la sociedad Cajasur se ha adaptado al entorno para no caer en la obsolescencia. Se ha creado una pagina web muy completa donde el cliente puede realizar todo tipo de operaciones y estar informado desde casa de todos los movimientos que se producen en sus cuentas.</a:t>
            </a:r>
          </a:p>
        </p:txBody>
      </p:sp>
      <p:pic>
        <p:nvPicPr>
          <p:cNvPr id="32774" name="Picture 5" descr="http://www.casadomo.com/images/news/20061214_eneo_resort_oficina.jpg"/>
          <p:cNvPicPr>
            <a:picLocks noChangeAspect="1" noChangeArrowheads="1"/>
          </p:cNvPicPr>
          <p:nvPr/>
        </p:nvPicPr>
        <p:blipFill>
          <a:blip r:embed="rId5"/>
          <a:srcRect/>
          <a:stretch>
            <a:fillRect/>
          </a:stretch>
        </p:blipFill>
        <p:spPr bwMode="auto">
          <a:xfrm>
            <a:off x="3786188" y="4429125"/>
            <a:ext cx="2214562" cy="1646238"/>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33795" name="WordArt 3"/>
          <p:cNvSpPr>
            <a:spLocks noChangeArrowheads="1" noChangeShapeType="1" noTextEdit="1"/>
          </p:cNvSpPr>
          <p:nvPr/>
        </p:nvSpPr>
        <p:spPr bwMode="auto">
          <a:xfrm>
            <a:off x="2268538" y="836613"/>
            <a:ext cx="424815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del entorno</a:t>
            </a:r>
          </a:p>
        </p:txBody>
      </p:sp>
      <p:sp>
        <p:nvSpPr>
          <p:cNvPr id="33796" name="Oval 4"/>
          <p:cNvSpPr>
            <a:spLocks noChangeArrowheads="1"/>
          </p:cNvSpPr>
          <p:nvPr/>
        </p:nvSpPr>
        <p:spPr bwMode="auto">
          <a:xfrm>
            <a:off x="3132138" y="2708275"/>
            <a:ext cx="2879725" cy="1511300"/>
          </a:xfrm>
          <a:prstGeom prst="ellipse">
            <a:avLst/>
          </a:prstGeom>
          <a:solidFill>
            <a:schemeClr val="accent1"/>
          </a:solidFill>
          <a:ln w="9525">
            <a:solidFill>
              <a:schemeClr val="tx1"/>
            </a:solidFill>
            <a:round/>
            <a:headEnd/>
            <a:tailEnd/>
          </a:ln>
        </p:spPr>
        <p:txBody>
          <a:bodyPr wrap="none" anchor="ctr"/>
          <a:lstStyle/>
          <a:p>
            <a:pPr algn="ctr"/>
            <a:r>
              <a:rPr lang="es-ES" sz="2000" b="1"/>
              <a:t>MICROENTORNO</a:t>
            </a:r>
          </a:p>
        </p:txBody>
      </p:sp>
      <p:sp>
        <p:nvSpPr>
          <p:cNvPr id="33797" name="Rectangle 5"/>
          <p:cNvSpPr>
            <a:spLocks noChangeArrowheads="1"/>
          </p:cNvSpPr>
          <p:nvPr/>
        </p:nvSpPr>
        <p:spPr bwMode="auto">
          <a:xfrm>
            <a:off x="1042988" y="4005263"/>
            <a:ext cx="1655762" cy="865187"/>
          </a:xfrm>
          <a:prstGeom prst="rect">
            <a:avLst/>
          </a:prstGeom>
          <a:solidFill>
            <a:schemeClr val="accent1"/>
          </a:solidFill>
          <a:ln w="9525">
            <a:solidFill>
              <a:schemeClr val="tx1"/>
            </a:solidFill>
            <a:miter lim="800000"/>
            <a:headEnd/>
            <a:tailEnd/>
          </a:ln>
        </p:spPr>
        <p:txBody>
          <a:bodyPr wrap="none" anchor="ctr"/>
          <a:lstStyle/>
          <a:p>
            <a:pPr algn="ctr"/>
            <a:r>
              <a:rPr lang="es-ES"/>
              <a:t>BARRERAS</a:t>
            </a:r>
          </a:p>
          <a:p>
            <a:pPr algn="ctr"/>
            <a:r>
              <a:rPr lang="es-ES"/>
              <a:t>DE</a:t>
            </a:r>
          </a:p>
          <a:p>
            <a:pPr algn="ctr"/>
            <a:r>
              <a:rPr lang="es-ES"/>
              <a:t>ENTRADA</a:t>
            </a:r>
          </a:p>
        </p:txBody>
      </p:sp>
      <p:sp>
        <p:nvSpPr>
          <p:cNvPr id="33798" name="Rectangle 6"/>
          <p:cNvSpPr>
            <a:spLocks noChangeArrowheads="1"/>
          </p:cNvSpPr>
          <p:nvPr/>
        </p:nvSpPr>
        <p:spPr bwMode="auto">
          <a:xfrm>
            <a:off x="6300788" y="4365625"/>
            <a:ext cx="1800225" cy="936625"/>
          </a:xfrm>
          <a:prstGeom prst="rect">
            <a:avLst/>
          </a:prstGeom>
          <a:solidFill>
            <a:schemeClr val="accent1"/>
          </a:solidFill>
          <a:ln w="9525">
            <a:solidFill>
              <a:schemeClr val="tx1"/>
            </a:solidFill>
            <a:miter lim="800000"/>
            <a:headEnd/>
            <a:tailEnd/>
          </a:ln>
        </p:spPr>
        <p:txBody>
          <a:bodyPr wrap="none" anchor="ctr"/>
          <a:lstStyle/>
          <a:p>
            <a:pPr algn="ctr"/>
            <a:r>
              <a:rPr lang="es-ES"/>
              <a:t>COMPETIDORES</a:t>
            </a:r>
          </a:p>
        </p:txBody>
      </p:sp>
      <p:sp>
        <p:nvSpPr>
          <p:cNvPr id="33799" name="Rectangle 7"/>
          <p:cNvSpPr>
            <a:spLocks noChangeArrowheads="1"/>
          </p:cNvSpPr>
          <p:nvPr/>
        </p:nvSpPr>
        <p:spPr bwMode="auto">
          <a:xfrm>
            <a:off x="6300788" y="1989138"/>
            <a:ext cx="1728787" cy="865187"/>
          </a:xfrm>
          <a:prstGeom prst="rect">
            <a:avLst/>
          </a:prstGeom>
          <a:solidFill>
            <a:schemeClr val="accent1"/>
          </a:solidFill>
          <a:ln w="9525">
            <a:solidFill>
              <a:schemeClr val="tx1"/>
            </a:solidFill>
            <a:miter lim="800000"/>
            <a:headEnd/>
            <a:tailEnd/>
          </a:ln>
        </p:spPr>
        <p:txBody>
          <a:bodyPr wrap="none" anchor="ctr"/>
          <a:lstStyle/>
          <a:p>
            <a:pPr algn="ctr"/>
            <a:r>
              <a:rPr lang="es-ES"/>
              <a:t>PROOVEDORES</a:t>
            </a:r>
          </a:p>
        </p:txBody>
      </p:sp>
      <p:sp>
        <p:nvSpPr>
          <p:cNvPr id="33800" name="Rectangle 8"/>
          <p:cNvSpPr>
            <a:spLocks noChangeArrowheads="1"/>
          </p:cNvSpPr>
          <p:nvPr/>
        </p:nvSpPr>
        <p:spPr bwMode="auto">
          <a:xfrm>
            <a:off x="1331913" y="1989138"/>
            <a:ext cx="1439862" cy="865187"/>
          </a:xfrm>
          <a:prstGeom prst="rect">
            <a:avLst/>
          </a:prstGeom>
          <a:solidFill>
            <a:schemeClr val="accent1"/>
          </a:solidFill>
          <a:ln w="9525">
            <a:solidFill>
              <a:schemeClr val="tx1"/>
            </a:solidFill>
            <a:miter lim="800000"/>
            <a:headEnd/>
            <a:tailEnd/>
          </a:ln>
        </p:spPr>
        <p:txBody>
          <a:bodyPr wrap="none" anchor="ctr"/>
          <a:lstStyle/>
          <a:p>
            <a:pPr algn="ctr"/>
            <a:r>
              <a:rPr lang="es-ES"/>
              <a:t>CLIENTES</a:t>
            </a:r>
          </a:p>
        </p:txBody>
      </p:sp>
      <p:sp>
        <p:nvSpPr>
          <p:cNvPr id="33801" name="Rectangle 9"/>
          <p:cNvSpPr>
            <a:spLocks noChangeArrowheads="1"/>
          </p:cNvSpPr>
          <p:nvPr/>
        </p:nvSpPr>
        <p:spPr bwMode="auto">
          <a:xfrm>
            <a:off x="3708400" y="4724400"/>
            <a:ext cx="1295400" cy="865188"/>
          </a:xfrm>
          <a:prstGeom prst="rect">
            <a:avLst/>
          </a:prstGeom>
          <a:solidFill>
            <a:schemeClr val="accent1"/>
          </a:solidFill>
          <a:ln w="9525">
            <a:solidFill>
              <a:schemeClr val="tx1"/>
            </a:solidFill>
            <a:miter lim="800000"/>
            <a:headEnd/>
            <a:tailEnd/>
          </a:ln>
        </p:spPr>
        <p:txBody>
          <a:bodyPr wrap="none" anchor="ctr"/>
          <a:lstStyle/>
          <a:p>
            <a:pPr algn="ctr"/>
            <a:r>
              <a:rPr lang="es-ES"/>
              <a:t>PODER </a:t>
            </a:r>
          </a:p>
          <a:p>
            <a:pPr algn="ctr"/>
            <a:r>
              <a:rPr lang="es-ES"/>
              <a:t>DEL</a:t>
            </a:r>
          </a:p>
          <a:p>
            <a:pPr algn="ctr"/>
            <a:r>
              <a:rPr lang="es-ES"/>
              <a:t>ESTADO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34819" name="WordArt 3"/>
          <p:cNvSpPr>
            <a:spLocks noChangeArrowheads="1" noChangeShapeType="1" noTextEdit="1"/>
          </p:cNvSpPr>
          <p:nvPr/>
        </p:nvSpPr>
        <p:spPr bwMode="auto">
          <a:xfrm>
            <a:off x="3492500" y="620713"/>
            <a:ext cx="2232025"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CLIENTES</a:t>
            </a:r>
          </a:p>
        </p:txBody>
      </p:sp>
      <p:sp>
        <p:nvSpPr>
          <p:cNvPr id="34820" name="5 CuadroTexto"/>
          <p:cNvSpPr txBox="1">
            <a:spLocks noChangeArrowheads="1"/>
          </p:cNvSpPr>
          <p:nvPr/>
        </p:nvSpPr>
        <p:spPr bwMode="auto">
          <a:xfrm>
            <a:off x="500063" y="1500188"/>
            <a:ext cx="7715250" cy="4400550"/>
          </a:xfrm>
          <a:prstGeom prst="rect">
            <a:avLst/>
          </a:prstGeom>
          <a:noFill/>
          <a:ln w="9525">
            <a:noFill/>
            <a:miter lim="800000"/>
            <a:headEnd/>
            <a:tailEnd/>
          </a:ln>
        </p:spPr>
        <p:txBody>
          <a:bodyPr>
            <a:spAutoFit/>
          </a:bodyPr>
          <a:lstStyle/>
          <a:p>
            <a:r>
              <a:rPr lang="es-ES_tradnl" b="1"/>
              <a:t>Los principales clientes de Cajasur son:</a:t>
            </a:r>
          </a:p>
          <a:p>
            <a:endParaRPr lang="es-ES_tradnl"/>
          </a:p>
          <a:p>
            <a:endParaRPr lang="es-ES_tradnl"/>
          </a:p>
          <a:p>
            <a:r>
              <a:rPr lang="es-ES_tradnl"/>
              <a:t> </a:t>
            </a:r>
          </a:p>
          <a:p>
            <a:r>
              <a:rPr lang="es-ES_tradnl" sz="1400"/>
              <a:t>(la clientela esta segmentada de esta forma)</a:t>
            </a:r>
          </a:p>
          <a:p>
            <a:r>
              <a:rPr lang="es-ES_tradnl" sz="1400"/>
              <a:t>Los mas importantes son los particulares y el sector de las empresas (pymes, comercios etc)</a:t>
            </a:r>
          </a:p>
          <a:p>
            <a:endParaRPr lang="es-ES_tradnl" sz="1400"/>
          </a:p>
          <a:p>
            <a:r>
              <a:rPr lang="es-ES_tradnl" sz="1400"/>
              <a:t>Es muy difícil determinar la cartera ideal de clientes ya que esta empresa no puede dedicarse exclusivamente a un solo tipo de clientes, si no que necesita la combinación entre todos para lograr el equilibrio. Por esto, no existiría la cartera ideal.</a:t>
            </a:r>
          </a:p>
          <a:p>
            <a:endParaRPr lang="es-ES_tradnl" sz="1400"/>
          </a:p>
          <a:p>
            <a:r>
              <a:rPr lang="es-ES_tradnl" b="1"/>
              <a:t>¿Cuáles son las necesidades de los clientes que se cubren actualmente?</a:t>
            </a:r>
          </a:p>
          <a:p>
            <a:endParaRPr lang="es-ES_tradnl"/>
          </a:p>
          <a:p>
            <a:r>
              <a:rPr lang="es-ES_tradnl" sz="1400"/>
              <a:t>A nivel de </a:t>
            </a:r>
            <a:r>
              <a:rPr lang="es-ES_tradnl" sz="1400" b="1"/>
              <a:t>empresas</a:t>
            </a:r>
            <a:r>
              <a:rPr lang="es-ES_tradnl" sz="1400"/>
              <a:t>, financiación a corto y a largo y para los </a:t>
            </a:r>
            <a:r>
              <a:rPr lang="es-ES_tradnl" sz="1400" b="1"/>
              <a:t>particulares</a:t>
            </a:r>
            <a:r>
              <a:rPr lang="es-ES_tradnl" sz="1400"/>
              <a:t> la financiación de operaciones hipotecarias y prestación de servicios como domiciliación de recibos , cuotas…etc, para </a:t>
            </a:r>
            <a:r>
              <a:rPr lang="es-ES_tradnl" sz="1400" b="1"/>
              <a:t>no residentes </a:t>
            </a:r>
            <a:r>
              <a:rPr lang="es-ES_tradnl" sz="1400"/>
              <a:t>además del servicio de transferencias y movilización de fondos aparte de lo mismo de los particulares y para </a:t>
            </a:r>
            <a:r>
              <a:rPr lang="es-ES_tradnl" sz="1400" b="1"/>
              <a:t>entes públicos </a:t>
            </a:r>
            <a:r>
              <a:rPr lang="es-ES_tradnl" sz="1400"/>
              <a:t>trámites como pagos de impuestos, tasas, Seguridad Social, etc</a:t>
            </a:r>
          </a:p>
          <a:p>
            <a:endParaRPr lang="es-ES_tradnl"/>
          </a:p>
        </p:txBody>
      </p:sp>
      <p:sp>
        <p:nvSpPr>
          <p:cNvPr id="34821" name="6 Rectángulo redondeado"/>
          <p:cNvSpPr>
            <a:spLocks noChangeArrowheads="1"/>
          </p:cNvSpPr>
          <p:nvPr/>
        </p:nvSpPr>
        <p:spPr bwMode="auto">
          <a:xfrm>
            <a:off x="714375" y="1857375"/>
            <a:ext cx="1428750" cy="428625"/>
          </a:xfrm>
          <a:prstGeom prst="roundRect">
            <a:avLst>
              <a:gd name="adj" fmla="val 16667"/>
            </a:avLst>
          </a:prstGeom>
          <a:solidFill>
            <a:schemeClr val="accent1"/>
          </a:solidFill>
          <a:ln w="9525" algn="ctr">
            <a:solidFill>
              <a:schemeClr val="tx1"/>
            </a:solidFill>
            <a:round/>
            <a:headEnd/>
            <a:tailEnd/>
          </a:ln>
        </p:spPr>
        <p:txBody>
          <a:bodyPr/>
          <a:lstStyle/>
          <a:p>
            <a:r>
              <a:rPr lang="es-ES_tradnl" sz="1200"/>
              <a:t>PARTICULARES</a:t>
            </a:r>
          </a:p>
        </p:txBody>
      </p:sp>
      <p:sp>
        <p:nvSpPr>
          <p:cNvPr id="34822" name="7 Rectángulo redondeado"/>
          <p:cNvSpPr>
            <a:spLocks noChangeArrowheads="1"/>
          </p:cNvSpPr>
          <p:nvPr/>
        </p:nvSpPr>
        <p:spPr bwMode="auto">
          <a:xfrm>
            <a:off x="3643313" y="1857375"/>
            <a:ext cx="1214437" cy="428625"/>
          </a:xfrm>
          <a:prstGeom prst="roundRect">
            <a:avLst>
              <a:gd name="adj" fmla="val 16667"/>
            </a:avLst>
          </a:prstGeom>
          <a:solidFill>
            <a:schemeClr val="accent1"/>
          </a:solidFill>
          <a:ln w="9525" algn="ctr">
            <a:solidFill>
              <a:schemeClr val="tx1"/>
            </a:solidFill>
            <a:round/>
            <a:headEnd/>
            <a:tailEnd/>
          </a:ln>
        </p:spPr>
        <p:txBody>
          <a:bodyPr/>
          <a:lstStyle/>
          <a:p>
            <a:r>
              <a:rPr lang="es-ES_tradnl" sz="1200"/>
              <a:t>ENTES PÚBLICOS</a:t>
            </a:r>
          </a:p>
        </p:txBody>
      </p:sp>
      <p:sp>
        <p:nvSpPr>
          <p:cNvPr id="34823" name="8 Rectángulo redondeado"/>
          <p:cNvSpPr>
            <a:spLocks noChangeArrowheads="1"/>
          </p:cNvSpPr>
          <p:nvPr/>
        </p:nvSpPr>
        <p:spPr bwMode="auto">
          <a:xfrm>
            <a:off x="5000625" y="1857375"/>
            <a:ext cx="1214438" cy="428625"/>
          </a:xfrm>
          <a:prstGeom prst="roundRect">
            <a:avLst>
              <a:gd name="adj" fmla="val 16667"/>
            </a:avLst>
          </a:prstGeom>
          <a:solidFill>
            <a:schemeClr val="accent1"/>
          </a:solidFill>
          <a:ln w="9525" algn="ctr">
            <a:solidFill>
              <a:schemeClr val="tx1"/>
            </a:solidFill>
            <a:round/>
            <a:headEnd/>
            <a:tailEnd/>
          </a:ln>
        </p:spPr>
        <p:txBody>
          <a:bodyPr/>
          <a:lstStyle/>
          <a:p>
            <a:r>
              <a:rPr lang="es-ES_tradnl" sz="1200"/>
              <a:t>NO RESIDENTES</a:t>
            </a:r>
          </a:p>
        </p:txBody>
      </p:sp>
      <p:sp>
        <p:nvSpPr>
          <p:cNvPr id="34824" name="9 Rectángulo redondeado"/>
          <p:cNvSpPr>
            <a:spLocks noChangeArrowheads="1"/>
          </p:cNvSpPr>
          <p:nvPr/>
        </p:nvSpPr>
        <p:spPr bwMode="auto">
          <a:xfrm>
            <a:off x="2286000" y="1857375"/>
            <a:ext cx="1214438" cy="428625"/>
          </a:xfrm>
          <a:prstGeom prst="roundRect">
            <a:avLst>
              <a:gd name="adj" fmla="val 16667"/>
            </a:avLst>
          </a:prstGeom>
          <a:solidFill>
            <a:schemeClr val="accent1"/>
          </a:solidFill>
          <a:ln w="9525" algn="ctr">
            <a:solidFill>
              <a:schemeClr val="tx1"/>
            </a:solidFill>
            <a:round/>
            <a:headEnd/>
            <a:tailEnd/>
          </a:ln>
        </p:spPr>
        <p:txBody>
          <a:bodyPr/>
          <a:lstStyle/>
          <a:p>
            <a:r>
              <a:rPr lang="es-ES_tradnl" sz="1200"/>
              <a:t>EMPRESAS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94211" name="WordArt 3"/>
          <p:cNvSpPr>
            <a:spLocks noChangeArrowheads="1" noChangeShapeType="1" noTextEdit="1"/>
          </p:cNvSpPr>
          <p:nvPr/>
        </p:nvSpPr>
        <p:spPr bwMode="auto">
          <a:xfrm>
            <a:off x="2411413" y="836613"/>
            <a:ext cx="409575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BARRERAS DE ENTRADA</a:t>
            </a:r>
          </a:p>
        </p:txBody>
      </p:sp>
      <p:sp>
        <p:nvSpPr>
          <p:cNvPr id="35844" name="5 CuadroTexto"/>
          <p:cNvSpPr txBox="1">
            <a:spLocks noChangeArrowheads="1"/>
          </p:cNvSpPr>
          <p:nvPr/>
        </p:nvSpPr>
        <p:spPr bwMode="auto">
          <a:xfrm>
            <a:off x="785813" y="2714625"/>
            <a:ext cx="7429500" cy="2800350"/>
          </a:xfrm>
          <a:prstGeom prst="rect">
            <a:avLst/>
          </a:prstGeom>
          <a:noFill/>
          <a:ln w="9525">
            <a:noFill/>
            <a:miter lim="800000"/>
            <a:headEnd/>
            <a:tailEnd/>
          </a:ln>
        </p:spPr>
        <p:txBody>
          <a:bodyPr>
            <a:spAutoFit/>
          </a:bodyPr>
          <a:lstStyle/>
          <a:p>
            <a:r>
              <a:rPr lang="es-ES_tradnl"/>
              <a:t>Actualmente, si una empresa quisiera entrar en el mercado financiero como caja de ahorros o entidad bancaria se encontraría con el gran problema que todos conocemos: la crisis económica.  </a:t>
            </a:r>
          </a:p>
          <a:p>
            <a:r>
              <a:rPr lang="es-ES_tradnl"/>
              <a:t>La clientela rechazaría confiar en un nuevo banco tal y como están las cosas, y seguramente fracasaría.</a:t>
            </a:r>
          </a:p>
          <a:p>
            <a:r>
              <a:rPr lang="es-ES_tradnl"/>
              <a:t>A pesar de todo lo que nos acontece, Cajasur actualmente se encuentra en una situación de estabilidad y esta saliendo airoso de la crisis económicas y de la desaceleración.</a:t>
            </a:r>
          </a:p>
          <a:p>
            <a:r>
              <a:rPr lang="es-ES_tradnl"/>
              <a:t>La clientela necesita hoy en día más rapidez, calidad y personalización en la prestación de servicios. Si una organización no se adapta a las necesidades del cliente , vive en condición prehistórica</a:t>
            </a:r>
          </a:p>
        </p:txBody>
      </p:sp>
      <p:pic>
        <p:nvPicPr>
          <p:cNvPr id="94213" name="Picture 5" descr="http://www.conexioncentral.com/blog/wp-content/uploads/2009/02/crisis-economica.jpg"/>
          <p:cNvPicPr>
            <a:picLocks noChangeAspect="1" noChangeArrowheads="1"/>
          </p:cNvPicPr>
          <p:nvPr/>
        </p:nvPicPr>
        <p:blipFill>
          <a:blip r:embed="rId5"/>
          <a:srcRect/>
          <a:stretch>
            <a:fillRect/>
          </a:stretch>
        </p:blipFill>
        <p:spPr bwMode="auto">
          <a:xfrm>
            <a:off x="6929438" y="1143000"/>
            <a:ext cx="1643062" cy="1249363"/>
          </a:xfrm>
          <a:prstGeom prst="rect">
            <a:avLst/>
          </a:prstGeom>
          <a:noFill/>
          <a:ln w="9525">
            <a:noFill/>
            <a:miter lim="800000"/>
            <a:headEnd/>
            <a:tailEnd/>
          </a:ln>
        </p:spPr>
      </p:pic>
      <p:pic>
        <p:nvPicPr>
          <p:cNvPr id="94215" name="Picture 7" descr="http://tbn3.google.com/images?q=tbn:HjBr667ewcYbwM:http://blogs.que.es/blogfiles/triananews/crisis-economica.jpg">
            <a:hlinkClick r:id="rId6"/>
          </p:cNvPr>
          <p:cNvPicPr>
            <a:picLocks noChangeAspect="1" noChangeArrowheads="1"/>
          </p:cNvPicPr>
          <p:nvPr/>
        </p:nvPicPr>
        <p:blipFill>
          <a:blip r:embed="rId7"/>
          <a:srcRect/>
          <a:stretch>
            <a:fillRect/>
          </a:stretch>
        </p:blipFill>
        <p:spPr bwMode="auto">
          <a:xfrm>
            <a:off x="642938" y="1000125"/>
            <a:ext cx="1428750" cy="1428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animEffect transition="in" filter="fade">
                                      <p:cBhvr>
                                        <p:cTn id="7" dur="2000"/>
                                        <p:tgtEl>
                                          <p:spTgt spid="942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4215"/>
                                        </p:tgtEl>
                                        <p:attrNameLst>
                                          <p:attrName>style.visibility</p:attrName>
                                        </p:attrNameLst>
                                      </p:cBhvr>
                                      <p:to>
                                        <p:strVal val="visible"/>
                                      </p:to>
                                    </p:set>
                                    <p:animEffect transition="in" filter="wipe(down)">
                                      <p:cBhvr>
                                        <p:cTn id="12" dur="500"/>
                                        <p:tgtEl>
                                          <p:spTgt spid="9421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4213"/>
                                        </p:tgtEl>
                                        <p:attrNameLst>
                                          <p:attrName>style.visibility</p:attrName>
                                        </p:attrNameLst>
                                      </p:cBhvr>
                                      <p:to>
                                        <p:strVal val="visible"/>
                                      </p:to>
                                    </p:set>
                                    <p:anim calcmode="lin" valueType="num">
                                      <p:cBhvr additive="base">
                                        <p:cTn id="17" dur="500" fill="hold"/>
                                        <p:tgtEl>
                                          <p:spTgt spid="94213"/>
                                        </p:tgtEl>
                                        <p:attrNameLst>
                                          <p:attrName>ppt_x</p:attrName>
                                        </p:attrNameLst>
                                      </p:cBhvr>
                                      <p:tavLst>
                                        <p:tav tm="0">
                                          <p:val>
                                            <p:strVal val="#ppt_x"/>
                                          </p:val>
                                        </p:tav>
                                        <p:tav tm="100000">
                                          <p:val>
                                            <p:strVal val="#ppt_x"/>
                                          </p:val>
                                        </p:tav>
                                      </p:tavLst>
                                    </p:anim>
                                    <p:anim calcmode="lin" valueType="num">
                                      <p:cBhvr additive="base">
                                        <p:cTn id="18" dur="500" fill="hold"/>
                                        <p:tgtEl>
                                          <p:spTgt spid="942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36867" name="WordArt 3"/>
          <p:cNvSpPr>
            <a:spLocks noChangeArrowheads="1" noChangeShapeType="1" noTextEdit="1"/>
          </p:cNvSpPr>
          <p:nvPr/>
        </p:nvSpPr>
        <p:spPr bwMode="auto">
          <a:xfrm>
            <a:off x="2555875" y="836613"/>
            <a:ext cx="3671888"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PODER DEL ESTADO</a:t>
            </a:r>
          </a:p>
        </p:txBody>
      </p:sp>
      <p:sp>
        <p:nvSpPr>
          <p:cNvPr id="36868" name="5 CuadroTexto"/>
          <p:cNvSpPr txBox="1">
            <a:spLocks noChangeArrowheads="1"/>
          </p:cNvSpPr>
          <p:nvPr/>
        </p:nvSpPr>
        <p:spPr bwMode="auto">
          <a:xfrm>
            <a:off x="1071563" y="1714500"/>
            <a:ext cx="4071937" cy="2800350"/>
          </a:xfrm>
          <a:prstGeom prst="rect">
            <a:avLst/>
          </a:prstGeom>
          <a:noFill/>
          <a:ln w="9525">
            <a:noFill/>
            <a:miter lim="800000"/>
            <a:headEnd/>
            <a:tailEnd/>
          </a:ln>
        </p:spPr>
        <p:txBody>
          <a:bodyPr>
            <a:spAutoFit/>
          </a:bodyPr>
          <a:lstStyle/>
          <a:p>
            <a:r>
              <a:rPr lang="es-ES_tradnl"/>
              <a:t>El principal organismo regulador es el Banco de España. </a:t>
            </a:r>
          </a:p>
          <a:p>
            <a:r>
              <a:rPr lang="es-ES_tradnl"/>
              <a:t>El Estado tiene que regular la actuación de esta caja para asegurarse del equilibrio del sistema, sancionando todo lo que no sea lícito y publicándolo en el BOE.</a:t>
            </a:r>
          </a:p>
          <a:p>
            <a:r>
              <a:rPr lang="es-ES_tradnl"/>
              <a:t>También, el Estado vela por la seguridad de los depósitos de los ciudadanos y por la tranquilidad que estos deben tener a la hora de guardar su dinero en cualquier banco o caja de ahorros.</a:t>
            </a:r>
          </a:p>
        </p:txBody>
      </p:sp>
      <p:pic>
        <p:nvPicPr>
          <p:cNvPr id="36869" name="Picture 5" descr="http://tbn3.google.com/images?q=tbn:Yop_OZgD2udeVM:http://www.josecriado.com/wp-content/uploads/2008/12/boe.gif">
            <a:hlinkClick r:id="rId5"/>
          </p:cNvPr>
          <p:cNvPicPr>
            <a:picLocks noChangeAspect="1" noChangeArrowheads="1"/>
          </p:cNvPicPr>
          <p:nvPr/>
        </p:nvPicPr>
        <p:blipFill>
          <a:blip r:embed="rId6"/>
          <a:srcRect/>
          <a:stretch>
            <a:fillRect/>
          </a:stretch>
        </p:blipFill>
        <p:spPr bwMode="auto">
          <a:xfrm>
            <a:off x="5929313" y="1643063"/>
            <a:ext cx="2500312" cy="2152650"/>
          </a:xfrm>
          <a:prstGeom prst="rect">
            <a:avLst/>
          </a:prstGeom>
          <a:noFill/>
          <a:ln w="9525">
            <a:noFill/>
            <a:miter lim="800000"/>
            <a:headEnd/>
            <a:tailEnd/>
          </a:ln>
        </p:spPr>
      </p:pic>
      <p:pic>
        <p:nvPicPr>
          <p:cNvPr id="36870" name="Picture 7" descr="http://tbn3.google.com/images?q=tbn:chqTo5PSrgfdbM:http://www.map.es/prensa/notas_de_prensa/notas/2008/02/20080225/image_es/6.jpg">
            <a:hlinkClick r:id="rId7"/>
          </p:cNvPr>
          <p:cNvPicPr>
            <a:picLocks noChangeAspect="1" noChangeArrowheads="1"/>
          </p:cNvPicPr>
          <p:nvPr/>
        </p:nvPicPr>
        <p:blipFill>
          <a:blip r:embed="rId8"/>
          <a:srcRect/>
          <a:stretch>
            <a:fillRect/>
          </a:stretch>
        </p:blipFill>
        <p:spPr bwMode="auto">
          <a:xfrm>
            <a:off x="3500438" y="4357688"/>
            <a:ext cx="2286000" cy="1709737"/>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37891" name="WordArt 3"/>
          <p:cNvSpPr>
            <a:spLocks noChangeArrowheads="1" noChangeShapeType="1" noTextEdit="1"/>
          </p:cNvSpPr>
          <p:nvPr/>
        </p:nvSpPr>
        <p:spPr bwMode="auto">
          <a:xfrm>
            <a:off x="2571750" y="428625"/>
            <a:ext cx="4143375" cy="928688"/>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COMPETIDORES</a:t>
            </a:r>
          </a:p>
        </p:txBody>
      </p:sp>
      <p:sp>
        <p:nvSpPr>
          <p:cNvPr id="37892" name="5 CuadroTexto"/>
          <p:cNvSpPr txBox="1">
            <a:spLocks noChangeArrowheads="1"/>
          </p:cNvSpPr>
          <p:nvPr/>
        </p:nvSpPr>
        <p:spPr bwMode="auto">
          <a:xfrm>
            <a:off x="785813" y="1714500"/>
            <a:ext cx="1785937" cy="2554288"/>
          </a:xfrm>
          <a:prstGeom prst="rect">
            <a:avLst/>
          </a:prstGeom>
          <a:noFill/>
          <a:ln w="9525">
            <a:noFill/>
            <a:miter lim="800000"/>
            <a:headEnd/>
            <a:tailEnd/>
          </a:ln>
        </p:spPr>
        <p:txBody>
          <a:bodyPr>
            <a:spAutoFit/>
          </a:bodyPr>
          <a:lstStyle/>
          <a:p>
            <a:pPr>
              <a:buFontTx/>
              <a:buChar char="-"/>
            </a:pPr>
            <a:r>
              <a:rPr lang="es-ES_tradnl"/>
              <a:t>Bancaja   </a:t>
            </a:r>
          </a:p>
          <a:p>
            <a:endParaRPr lang="es-ES_tradnl"/>
          </a:p>
          <a:p>
            <a:pPr>
              <a:buFontTx/>
              <a:buChar char="-"/>
            </a:pPr>
            <a:r>
              <a:rPr lang="es-ES_tradnl"/>
              <a:t>Caixa Catalunya</a:t>
            </a:r>
          </a:p>
          <a:p>
            <a:endParaRPr lang="es-ES_tradnl"/>
          </a:p>
          <a:p>
            <a:pPr>
              <a:buFontTx/>
              <a:buChar char="-"/>
            </a:pPr>
            <a:r>
              <a:rPr lang="es-ES_tradnl"/>
              <a:t> Caja de España</a:t>
            </a:r>
          </a:p>
          <a:p>
            <a:endParaRPr lang="es-ES_tradnl"/>
          </a:p>
          <a:p>
            <a:pPr>
              <a:buFontTx/>
              <a:buChar char="-"/>
            </a:pPr>
            <a:r>
              <a:rPr lang="es-ES_tradnl"/>
              <a:t> Caja Duero</a:t>
            </a:r>
          </a:p>
          <a:p>
            <a:endParaRPr lang="es-ES_tradnl"/>
          </a:p>
          <a:p>
            <a:pPr>
              <a:buFontTx/>
              <a:buChar char="-"/>
            </a:pPr>
            <a:r>
              <a:rPr lang="es-ES_tradnl"/>
              <a:t> Caja Madrid</a:t>
            </a:r>
          </a:p>
          <a:p>
            <a:endParaRPr lang="es-ES_tradnl"/>
          </a:p>
        </p:txBody>
      </p:sp>
      <p:pic>
        <p:nvPicPr>
          <p:cNvPr id="37893" name="Picture 5" descr="http://tbn2.google.com/images?q=tbn:8gUO6lt64lVEwM:http://www.comunicacioncorporativa.es/files/image/logo%2520bancaja.jpg">
            <a:hlinkClick r:id="rId5"/>
          </p:cNvPr>
          <p:cNvPicPr>
            <a:picLocks noChangeAspect="1" noChangeArrowheads="1"/>
          </p:cNvPicPr>
          <p:nvPr/>
        </p:nvPicPr>
        <p:blipFill>
          <a:blip r:embed="rId6"/>
          <a:srcRect/>
          <a:stretch>
            <a:fillRect/>
          </a:stretch>
        </p:blipFill>
        <p:spPr bwMode="auto">
          <a:xfrm>
            <a:off x="2571750" y="1714500"/>
            <a:ext cx="1071563" cy="400050"/>
          </a:xfrm>
          <a:prstGeom prst="rect">
            <a:avLst/>
          </a:prstGeom>
          <a:noFill/>
          <a:ln w="9525">
            <a:noFill/>
            <a:miter lim="800000"/>
            <a:headEnd/>
            <a:tailEnd/>
          </a:ln>
        </p:spPr>
      </p:pic>
      <p:pic>
        <p:nvPicPr>
          <p:cNvPr id="37894" name="Picture 7" descr="http://tbn3.google.com/images?q=tbn:MQs_XwMSZutqrM:http://www.rankia.com/blog/opiniones/mejores-depositos/mejores-depositos-catalunya.gif">
            <a:hlinkClick r:id="rId7"/>
          </p:cNvPr>
          <p:cNvPicPr>
            <a:picLocks noChangeAspect="1" noChangeArrowheads="1"/>
          </p:cNvPicPr>
          <p:nvPr/>
        </p:nvPicPr>
        <p:blipFill>
          <a:blip r:embed="rId8"/>
          <a:srcRect/>
          <a:stretch>
            <a:fillRect/>
          </a:stretch>
        </p:blipFill>
        <p:spPr bwMode="auto">
          <a:xfrm>
            <a:off x="2571750" y="2214563"/>
            <a:ext cx="928688" cy="371475"/>
          </a:xfrm>
          <a:prstGeom prst="rect">
            <a:avLst/>
          </a:prstGeom>
          <a:noFill/>
          <a:ln w="9525">
            <a:noFill/>
            <a:miter lim="800000"/>
            <a:headEnd/>
            <a:tailEnd/>
          </a:ln>
        </p:spPr>
      </p:pic>
      <p:pic>
        <p:nvPicPr>
          <p:cNvPr id="37895" name="Picture 9" descr="http://tbn1.google.com/images?q=tbn:b3Txqp_VKL4otM:http://www.infor.uva.es/xmleg/images/cajaespana_os.png">
            <a:hlinkClick r:id="rId9"/>
          </p:cNvPr>
          <p:cNvPicPr>
            <a:picLocks noChangeAspect="1" noChangeArrowheads="1"/>
          </p:cNvPicPr>
          <p:nvPr/>
        </p:nvPicPr>
        <p:blipFill>
          <a:blip r:embed="rId10"/>
          <a:srcRect/>
          <a:stretch>
            <a:fillRect/>
          </a:stretch>
        </p:blipFill>
        <p:spPr bwMode="auto">
          <a:xfrm>
            <a:off x="2571750" y="2714625"/>
            <a:ext cx="1246188" cy="357188"/>
          </a:xfrm>
          <a:prstGeom prst="rect">
            <a:avLst/>
          </a:prstGeom>
          <a:noFill/>
          <a:ln w="9525">
            <a:noFill/>
            <a:miter lim="800000"/>
            <a:headEnd/>
            <a:tailEnd/>
          </a:ln>
        </p:spPr>
      </p:pic>
      <p:pic>
        <p:nvPicPr>
          <p:cNvPr id="37896" name="Picture 11" descr="http://tbn3.google.com/images?q=tbn:ktuHCZP4KOmvwM:http://www.museotaurinosalamanca.es/logocajaduero.jpg">
            <a:hlinkClick r:id="rId11"/>
          </p:cNvPr>
          <p:cNvPicPr>
            <a:picLocks noChangeAspect="1" noChangeArrowheads="1"/>
          </p:cNvPicPr>
          <p:nvPr/>
        </p:nvPicPr>
        <p:blipFill>
          <a:blip r:embed="rId12"/>
          <a:srcRect/>
          <a:stretch>
            <a:fillRect/>
          </a:stretch>
        </p:blipFill>
        <p:spPr bwMode="auto">
          <a:xfrm>
            <a:off x="2571750" y="3143250"/>
            <a:ext cx="928688" cy="365125"/>
          </a:xfrm>
          <a:prstGeom prst="rect">
            <a:avLst/>
          </a:prstGeom>
          <a:noFill/>
          <a:ln w="9525">
            <a:noFill/>
            <a:miter lim="800000"/>
            <a:headEnd/>
            <a:tailEnd/>
          </a:ln>
        </p:spPr>
      </p:pic>
      <p:sp>
        <p:nvSpPr>
          <p:cNvPr id="37897" name="10 CuadroTexto"/>
          <p:cNvSpPr txBox="1">
            <a:spLocks noChangeArrowheads="1"/>
          </p:cNvSpPr>
          <p:nvPr/>
        </p:nvSpPr>
        <p:spPr bwMode="auto">
          <a:xfrm>
            <a:off x="4286250" y="1714500"/>
            <a:ext cx="3071813" cy="2554288"/>
          </a:xfrm>
          <a:prstGeom prst="rect">
            <a:avLst/>
          </a:prstGeom>
          <a:noFill/>
          <a:ln w="9525">
            <a:noFill/>
            <a:miter lim="800000"/>
            <a:headEnd/>
            <a:tailEnd/>
          </a:ln>
        </p:spPr>
        <p:txBody>
          <a:bodyPr>
            <a:spAutoFit/>
          </a:bodyPr>
          <a:lstStyle/>
          <a:p>
            <a:pPr>
              <a:buFontTx/>
              <a:buChar char="-"/>
            </a:pPr>
            <a:r>
              <a:rPr lang="es-ES_tradnl"/>
              <a:t> Caja Granada</a:t>
            </a:r>
          </a:p>
          <a:p>
            <a:endParaRPr lang="es-ES_tradnl"/>
          </a:p>
          <a:p>
            <a:pPr>
              <a:buFontTx/>
              <a:buChar char="-"/>
            </a:pPr>
            <a:r>
              <a:rPr lang="es-ES_tradnl"/>
              <a:t> La Caixa</a:t>
            </a:r>
          </a:p>
          <a:p>
            <a:endParaRPr lang="es-ES_tradnl"/>
          </a:p>
          <a:p>
            <a:pPr>
              <a:buFontTx/>
              <a:buChar char="-"/>
            </a:pPr>
            <a:r>
              <a:rPr lang="es-ES_tradnl"/>
              <a:t> Cajasol</a:t>
            </a:r>
          </a:p>
          <a:p>
            <a:endParaRPr lang="es-ES_tradnl"/>
          </a:p>
          <a:p>
            <a:pPr>
              <a:buFontTx/>
              <a:buChar char="-"/>
            </a:pPr>
            <a:r>
              <a:rPr lang="es-ES_tradnl"/>
              <a:t> Kutxa</a:t>
            </a:r>
          </a:p>
          <a:p>
            <a:endParaRPr lang="es-ES_tradnl"/>
          </a:p>
          <a:p>
            <a:pPr>
              <a:buFontTx/>
              <a:buChar char="-"/>
            </a:pPr>
            <a:r>
              <a:rPr lang="es-ES_tradnl"/>
              <a:t> Unicaja</a:t>
            </a:r>
          </a:p>
          <a:p>
            <a:endParaRPr lang="es-ES_tradnl"/>
          </a:p>
        </p:txBody>
      </p:sp>
      <p:pic>
        <p:nvPicPr>
          <p:cNvPr id="37898" name="Picture 13" descr="http://tbn2.google.com/images?q=tbn:kAzmaCfaZ543IM:http://tessellagrans.files.wordpress.com/2008/02/caja_madrid.jpg">
            <a:hlinkClick r:id="rId13"/>
          </p:cNvPr>
          <p:cNvPicPr>
            <a:picLocks noChangeAspect="1" noChangeArrowheads="1"/>
          </p:cNvPicPr>
          <p:nvPr/>
        </p:nvPicPr>
        <p:blipFill>
          <a:blip r:embed="rId14"/>
          <a:srcRect/>
          <a:stretch>
            <a:fillRect/>
          </a:stretch>
        </p:blipFill>
        <p:spPr bwMode="auto">
          <a:xfrm>
            <a:off x="2571750" y="3571875"/>
            <a:ext cx="857250" cy="479425"/>
          </a:xfrm>
          <a:prstGeom prst="rect">
            <a:avLst/>
          </a:prstGeom>
          <a:noFill/>
          <a:ln w="9525">
            <a:noFill/>
            <a:miter lim="800000"/>
            <a:headEnd/>
            <a:tailEnd/>
          </a:ln>
        </p:spPr>
      </p:pic>
      <p:pic>
        <p:nvPicPr>
          <p:cNvPr id="37899" name="Picture 15" descr="http://tbn3.google.com/images?q=tbn:HzTbv0IQ101Q1M:http://www.airesceltas.com/link/caja%2520granada/cj_gr_Logo_Obra_Social.jpg">
            <a:hlinkClick r:id="rId15"/>
          </p:cNvPr>
          <p:cNvPicPr>
            <a:picLocks noChangeAspect="1" noChangeArrowheads="1"/>
          </p:cNvPicPr>
          <p:nvPr/>
        </p:nvPicPr>
        <p:blipFill>
          <a:blip r:embed="rId16"/>
          <a:srcRect/>
          <a:stretch>
            <a:fillRect/>
          </a:stretch>
        </p:blipFill>
        <p:spPr bwMode="auto">
          <a:xfrm>
            <a:off x="6072188" y="1643063"/>
            <a:ext cx="1428750" cy="352425"/>
          </a:xfrm>
          <a:prstGeom prst="rect">
            <a:avLst/>
          </a:prstGeom>
          <a:noFill/>
          <a:ln w="9525">
            <a:noFill/>
            <a:miter lim="800000"/>
            <a:headEnd/>
            <a:tailEnd/>
          </a:ln>
        </p:spPr>
      </p:pic>
      <p:pic>
        <p:nvPicPr>
          <p:cNvPr id="37900" name="Picture 17" descr="http://tbn0.google.com/images?q=tbn:-RbIUCGNZbV0fM:http://dmi.uib.es/~jtr08/Imatges/Logo-F-LaCaixa-blanc.jpg">
            <a:hlinkClick r:id="rId17"/>
          </p:cNvPr>
          <p:cNvPicPr>
            <a:picLocks noChangeAspect="1" noChangeArrowheads="1"/>
          </p:cNvPicPr>
          <p:nvPr/>
        </p:nvPicPr>
        <p:blipFill>
          <a:blip r:embed="rId18"/>
          <a:srcRect/>
          <a:stretch>
            <a:fillRect/>
          </a:stretch>
        </p:blipFill>
        <p:spPr bwMode="auto">
          <a:xfrm>
            <a:off x="6072188" y="2071688"/>
            <a:ext cx="1428750" cy="371475"/>
          </a:xfrm>
          <a:prstGeom prst="rect">
            <a:avLst/>
          </a:prstGeom>
          <a:noFill/>
          <a:ln w="9525">
            <a:noFill/>
            <a:miter lim="800000"/>
            <a:headEnd/>
            <a:tailEnd/>
          </a:ln>
        </p:spPr>
      </p:pic>
      <p:pic>
        <p:nvPicPr>
          <p:cNvPr id="37901" name="Picture 19" descr="http://tbn2.google.com/images?q=tbn:wfQeNsPV8JHthM:http://www.avalis-sgr.cat/es/img/logos/cajasol.jpg">
            <a:hlinkClick r:id="rId19"/>
          </p:cNvPr>
          <p:cNvPicPr>
            <a:picLocks noChangeAspect="1" noChangeArrowheads="1"/>
          </p:cNvPicPr>
          <p:nvPr/>
        </p:nvPicPr>
        <p:blipFill>
          <a:blip r:embed="rId20"/>
          <a:srcRect/>
          <a:stretch>
            <a:fillRect/>
          </a:stretch>
        </p:blipFill>
        <p:spPr bwMode="auto">
          <a:xfrm>
            <a:off x="6072188" y="2571750"/>
            <a:ext cx="1071562" cy="417513"/>
          </a:xfrm>
          <a:prstGeom prst="rect">
            <a:avLst/>
          </a:prstGeom>
          <a:noFill/>
          <a:ln w="9525">
            <a:noFill/>
            <a:miter lim="800000"/>
            <a:headEnd/>
            <a:tailEnd/>
          </a:ln>
        </p:spPr>
      </p:pic>
      <p:pic>
        <p:nvPicPr>
          <p:cNvPr id="37902" name="Picture 21" descr="http://tbn1.google.com/images?q=tbn:mQeNvbcP41hB7M:http://www.uned.es/ca-bergara/images/kutxa.gif">
            <a:hlinkClick r:id="rId21"/>
          </p:cNvPr>
          <p:cNvPicPr>
            <a:picLocks noChangeAspect="1" noChangeArrowheads="1"/>
          </p:cNvPicPr>
          <p:nvPr/>
        </p:nvPicPr>
        <p:blipFill>
          <a:blip r:embed="rId22"/>
          <a:srcRect/>
          <a:stretch>
            <a:fillRect/>
          </a:stretch>
        </p:blipFill>
        <p:spPr bwMode="auto">
          <a:xfrm>
            <a:off x="6072188" y="3143250"/>
            <a:ext cx="1171575" cy="295275"/>
          </a:xfrm>
          <a:prstGeom prst="rect">
            <a:avLst/>
          </a:prstGeom>
          <a:noFill/>
          <a:ln w="9525">
            <a:noFill/>
            <a:miter lim="800000"/>
            <a:headEnd/>
            <a:tailEnd/>
          </a:ln>
        </p:spPr>
      </p:pic>
      <p:pic>
        <p:nvPicPr>
          <p:cNvPr id="37903" name="Picture 23" descr="http://tbn3.google.com/images?q=tbn:C-pTeD2_ESV1CM:http://www.novasoft.es/docroot/novasoft/imgs/unicaja.gif">
            <a:hlinkClick r:id="rId23"/>
          </p:cNvPr>
          <p:cNvPicPr>
            <a:picLocks noChangeAspect="1" noChangeArrowheads="1"/>
          </p:cNvPicPr>
          <p:nvPr/>
        </p:nvPicPr>
        <p:blipFill>
          <a:blip r:embed="rId24"/>
          <a:srcRect/>
          <a:stretch>
            <a:fillRect/>
          </a:stretch>
        </p:blipFill>
        <p:spPr bwMode="auto">
          <a:xfrm>
            <a:off x="6072188" y="3571875"/>
            <a:ext cx="1071562" cy="479425"/>
          </a:xfrm>
          <a:prstGeom prst="rect">
            <a:avLst/>
          </a:prstGeom>
          <a:noFill/>
          <a:ln w="9525">
            <a:noFill/>
            <a:miter lim="800000"/>
            <a:headEnd/>
            <a:tailEnd/>
          </a:ln>
        </p:spPr>
      </p:pic>
      <p:sp>
        <p:nvSpPr>
          <p:cNvPr id="37904" name="17 CuadroTexto"/>
          <p:cNvSpPr txBox="1">
            <a:spLocks noChangeArrowheads="1"/>
          </p:cNvSpPr>
          <p:nvPr/>
        </p:nvSpPr>
        <p:spPr bwMode="auto">
          <a:xfrm>
            <a:off x="785813" y="4357688"/>
            <a:ext cx="5143500" cy="1570037"/>
          </a:xfrm>
          <a:prstGeom prst="rect">
            <a:avLst/>
          </a:prstGeom>
          <a:noFill/>
          <a:ln w="9525">
            <a:noFill/>
            <a:miter lim="800000"/>
            <a:headEnd/>
            <a:tailEnd/>
          </a:ln>
        </p:spPr>
        <p:txBody>
          <a:bodyPr>
            <a:spAutoFit/>
          </a:bodyPr>
          <a:lstStyle/>
          <a:p>
            <a:r>
              <a:rPr lang="es-ES_tradnl"/>
              <a:t>Los principales competidores de Cajasur son los arriba mostrados, dedicados a una labor parecida dentro del ámbito financiero.</a:t>
            </a:r>
          </a:p>
          <a:p>
            <a:r>
              <a:rPr lang="es-ES_tradnl"/>
              <a:t>Aunque los bancos son parte de la competencia, al tener ánimo de lucro no haremos una comparación directa.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38915" name="WordArt 3"/>
          <p:cNvSpPr>
            <a:spLocks noChangeArrowheads="1" noChangeShapeType="1" noTextEdit="1"/>
          </p:cNvSpPr>
          <p:nvPr/>
        </p:nvSpPr>
        <p:spPr bwMode="auto">
          <a:xfrm>
            <a:off x="3059113" y="908050"/>
            <a:ext cx="2951162"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PROVEEDORES</a:t>
            </a:r>
          </a:p>
        </p:txBody>
      </p:sp>
      <p:sp>
        <p:nvSpPr>
          <p:cNvPr id="38916" name="5 CuadroTexto"/>
          <p:cNvSpPr txBox="1">
            <a:spLocks noChangeArrowheads="1"/>
          </p:cNvSpPr>
          <p:nvPr/>
        </p:nvSpPr>
        <p:spPr bwMode="auto">
          <a:xfrm>
            <a:off x="1214438" y="1857375"/>
            <a:ext cx="7358062" cy="2308225"/>
          </a:xfrm>
          <a:prstGeom prst="rect">
            <a:avLst/>
          </a:prstGeom>
          <a:noFill/>
          <a:ln w="9525">
            <a:noFill/>
            <a:miter lim="800000"/>
            <a:headEnd/>
            <a:tailEnd/>
          </a:ln>
        </p:spPr>
        <p:txBody>
          <a:bodyPr>
            <a:spAutoFit/>
          </a:bodyPr>
          <a:lstStyle/>
          <a:p>
            <a:r>
              <a:rPr lang="es-ES_tradnl"/>
              <a:t>Las cajas de ahorros no disponen de proveedores en el sentido estricto de la palabra, pero cierto es, que necesitan proveedores de todo tipo de materiales como:</a:t>
            </a:r>
          </a:p>
          <a:p>
            <a:endParaRPr lang="es-ES_tradnl"/>
          </a:p>
          <a:p>
            <a:r>
              <a:rPr lang="es-ES_tradnl"/>
              <a:t>- Material de oficina (mesas, sillas, etc)</a:t>
            </a:r>
          </a:p>
          <a:p>
            <a:r>
              <a:rPr lang="es-ES_tradnl"/>
              <a:t>- Material informático, para internet trabajan con </a:t>
            </a:r>
            <a:r>
              <a:rPr lang="es-ES_tradnl" b="1"/>
              <a:t>Telefónica, </a:t>
            </a:r>
            <a:r>
              <a:rPr lang="es-ES_tradnl"/>
              <a:t> y la marca de sus ordenadores son </a:t>
            </a:r>
            <a:r>
              <a:rPr lang="es-ES_tradnl" b="1" i="1"/>
              <a:t>hp.</a:t>
            </a:r>
          </a:p>
          <a:p>
            <a:pPr>
              <a:buFontTx/>
              <a:buChar char="-"/>
            </a:pPr>
            <a:r>
              <a:rPr lang="es-ES_tradnl"/>
              <a:t> Medios de transporte: </a:t>
            </a:r>
            <a:r>
              <a:rPr lang="es-ES_tradnl" b="1"/>
              <a:t>PROSEGUR</a:t>
            </a:r>
          </a:p>
          <a:p>
            <a:pPr>
              <a:buFontTx/>
              <a:buChar char="-"/>
            </a:pPr>
            <a:r>
              <a:rPr lang="es-ES_tradnl" b="1" i="1"/>
              <a:t> </a:t>
            </a:r>
            <a:r>
              <a:rPr lang="es-ES_tradnl"/>
              <a:t>Para el correo, utilizan los servicios de</a:t>
            </a:r>
            <a:r>
              <a:rPr lang="es-ES_tradnl" b="1"/>
              <a:t> SEUR, </a:t>
            </a:r>
            <a:r>
              <a:rPr lang="es-ES_tradnl"/>
              <a:t> y el correo local.</a:t>
            </a:r>
            <a:endParaRPr lang="es-ES_tradnl" b="1" i="1"/>
          </a:p>
        </p:txBody>
      </p:sp>
      <p:pic>
        <p:nvPicPr>
          <p:cNvPr id="38917" name="Picture 5" descr="http://tbn2.google.com/images?q=tbn:0_ay6ukbSInBjM:http://www.ateneomercantilvalencia.org/html/PROSEGUR%2520-%2520LOGO.JPG">
            <a:hlinkClick r:id="rId5"/>
          </p:cNvPr>
          <p:cNvPicPr>
            <a:picLocks noChangeAspect="1" noChangeArrowheads="1"/>
          </p:cNvPicPr>
          <p:nvPr/>
        </p:nvPicPr>
        <p:blipFill>
          <a:blip r:embed="rId6"/>
          <a:srcRect/>
          <a:stretch>
            <a:fillRect/>
          </a:stretch>
        </p:blipFill>
        <p:spPr bwMode="auto">
          <a:xfrm>
            <a:off x="571500" y="4429125"/>
            <a:ext cx="1809750" cy="928688"/>
          </a:xfrm>
          <a:prstGeom prst="rect">
            <a:avLst/>
          </a:prstGeom>
          <a:noFill/>
          <a:ln w="9525">
            <a:noFill/>
            <a:miter lim="800000"/>
            <a:headEnd/>
            <a:tailEnd/>
          </a:ln>
        </p:spPr>
      </p:pic>
      <p:pic>
        <p:nvPicPr>
          <p:cNvPr id="38918" name="Picture 7" descr="http://tbn0.google.com/images?q=tbn:-Uv0CUea81m4gM:http://www.tucolchonacasa.com/UserFiles/Image/seur-full.jpg">
            <a:hlinkClick r:id="rId7"/>
          </p:cNvPr>
          <p:cNvPicPr>
            <a:picLocks noChangeAspect="1" noChangeArrowheads="1"/>
          </p:cNvPicPr>
          <p:nvPr/>
        </p:nvPicPr>
        <p:blipFill>
          <a:blip r:embed="rId8"/>
          <a:srcRect/>
          <a:stretch>
            <a:fillRect/>
          </a:stretch>
        </p:blipFill>
        <p:spPr bwMode="auto">
          <a:xfrm>
            <a:off x="2571750" y="4429125"/>
            <a:ext cx="2362200" cy="928688"/>
          </a:xfrm>
          <a:prstGeom prst="rect">
            <a:avLst/>
          </a:prstGeom>
          <a:noFill/>
          <a:ln w="9525">
            <a:noFill/>
            <a:miter lim="800000"/>
            <a:headEnd/>
            <a:tailEnd/>
          </a:ln>
        </p:spPr>
      </p:pic>
      <p:pic>
        <p:nvPicPr>
          <p:cNvPr id="38919" name="Picture 9" descr="http://tbn1.google.com/images?q=tbn:iwIZTyhoxyV8AM:http://www.jubilo.es/docs/botones/telefonica.png">
            <a:hlinkClick r:id="rId9"/>
          </p:cNvPr>
          <p:cNvPicPr>
            <a:picLocks noChangeAspect="1" noChangeArrowheads="1"/>
          </p:cNvPicPr>
          <p:nvPr/>
        </p:nvPicPr>
        <p:blipFill>
          <a:blip r:embed="rId10"/>
          <a:srcRect/>
          <a:stretch>
            <a:fillRect/>
          </a:stretch>
        </p:blipFill>
        <p:spPr bwMode="auto">
          <a:xfrm>
            <a:off x="5143500" y="4429125"/>
            <a:ext cx="1843088" cy="928688"/>
          </a:xfrm>
          <a:prstGeom prst="rect">
            <a:avLst/>
          </a:prstGeom>
          <a:noFill/>
          <a:ln w="9525">
            <a:noFill/>
            <a:miter lim="800000"/>
            <a:headEnd/>
            <a:tailEnd/>
          </a:ln>
        </p:spPr>
      </p:pic>
      <p:pic>
        <p:nvPicPr>
          <p:cNvPr id="38920" name="Picture 11" descr="http://tbn1.google.com/images?q=tbn:G5uRRX1aOlDM1M:http://www.paginasprodigy.com/gerardo_hdzp/SiteML/photos/hp_logo.jpg">
            <a:hlinkClick r:id="rId11"/>
          </p:cNvPr>
          <p:cNvPicPr>
            <a:picLocks noChangeAspect="1" noChangeArrowheads="1"/>
          </p:cNvPicPr>
          <p:nvPr/>
        </p:nvPicPr>
        <p:blipFill>
          <a:blip r:embed="rId12"/>
          <a:srcRect/>
          <a:stretch>
            <a:fillRect/>
          </a:stretch>
        </p:blipFill>
        <p:spPr bwMode="auto">
          <a:xfrm>
            <a:off x="7286625" y="4429125"/>
            <a:ext cx="1304925" cy="981075"/>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39939" name="WordArt 3"/>
          <p:cNvSpPr>
            <a:spLocks noChangeArrowheads="1" noChangeShapeType="1" noTextEdit="1"/>
          </p:cNvSpPr>
          <p:nvPr/>
        </p:nvSpPr>
        <p:spPr bwMode="auto">
          <a:xfrm>
            <a:off x="1476375" y="549275"/>
            <a:ext cx="5832475" cy="935038"/>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DEL ENTORNO</a:t>
            </a:r>
          </a:p>
        </p:txBody>
      </p:sp>
      <p:sp>
        <p:nvSpPr>
          <p:cNvPr id="39940" name="5 Rectángulo redondeado"/>
          <p:cNvSpPr>
            <a:spLocks noChangeArrowheads="1"/>
          </p:cNvSpPr>
          <p:nvPr/>
        </p:nvSpPr>
        <p:spPr bwMode="auto">
          <a:xfrm>
            <a:off x="714375" y="1857375"/>
            <a:ext cx="2000250" cy="928688"/>
          </a:xfrm>
          <a:prstGeom prst="roundRect">
            <a:avLst>
              <a:gd name="adj" fmla="val 16667"/>
            </a:avLst>
          </a:prstGeom>
          <a:solidFill>
            <a:schemeClr val="accent1"/>
          </a:solidFill>
          <a:ln w="9525" algn="ctr">
            <a:solidFill>
              <a:schemeClr val="tx1"/>
            </a:solidFill>
            <a:round/>
            <a:headEnd/>
            <a:tailEnd/>
          </a:ln>
        </p:spPr>
        <p:txBody>
          <a:bodyPr/>
          <a:lstStyle/>
          <a:p>
            <a:endParaRPr lang="es-ES_tradnl"/>
          </a:p>
          <a:p>
            <a:r>
              <a:rPr lang="es-ES_tradnl"/>
              <a:t>INCERTIDUMBRE</a:t>
            </a:r>
          </a:p>
        </p:txBody>
      </p:sp>
      <p:sp>
        <p:nvSpPr>
          <p:cNvPr id="39941" name="6 Rectángulo redondeado"/>
          <p:cNvSpPr>
            <a:spLocks noChangeArrowheads="1"/>
          </p:cNvSpPr>
          <p:nvPr/>
        </p:nvSpPr>
        <p:spPr bwMode="auto">
          <a:xfrm>
            <a:off x="714375" y="3000375"/>
            <a:ext cx="2000250" cy="1000125"/>
          </a:xfrm>
          <a:prstGeom prst="roundRect">
            <a:avLst>
              <a:gd name="adj" fmla="val 16667"/>
            </a:avLst>
          </a:prstGeom>
          <a:solidFill>
            <a:schemeClr val="accent1"/>
          </a:solidFill>
          <a:ln w="9525" algn="ctr">
            <a:solidFill>
              <a:schemeClr val="tx1"/>
            </a:solidFill>
            <a:round/>
            <a:headEnd/>
            <a:tailEnd/>
          </a:ln>
        </p:spPr>
        <p:txBody>
          <a:bodyPr/>
          <a:lstStyle/>
          <a:p>
            <a:endParaRPr lang="es-ES_tradnl"/>
          </a:p>
          <a:p>
            <a:r>
              <a:rPr lang="es-ES_tradnl"/>
              <a:t>    HOSTILIDAD</a:t>
            </a:r>
          </a:p>
        </p:txBody>
      </p:sp>
      <p:sp>
        <p:nvSpPr>
          <p:cNvPr id="39942" name="7 Rectángulo redondeado"/>
          <p:cNvSpPr>
            <a:spLocks noChangeArrowheads="1"/>
          </p:cNvSpPr>
          <p:nvPr/>
        </p:nvSpPr>
        <p:spPr bwMode="auto">
          <a:xfrm>
            <a:off x="714375" y="4143375"/>
            <a:ext cx="2000250" cy="928688"/>
          </a:xfrm>
          <a:prstGeom prst="roundRect">
            <a:avLst>
              <a:gd name="adj" fmla="val 16667"/>
            </a:avLst>
          </a:prstGeom>
          <a:solidFill>
            <a:schemeClr val="accent1"/>
          </a:solidFill>
          <a:ln w="9525" algn="ctr">
            <a:solidFill>
              <a:schemeClr val="tx1"/>
            </a:solidFill>
            <a:round/>
            <a:headEnd/>
            <a:tailEnd/>
          </a:ln>
        </p:spPr>
        <p:txBody>
          <a:bodyPr/>
          <a:lstStyle/>
          <a:p>
            <a:endParaRPr lang="es-ES_tradnl"/>
          </a:p>
          <a:p>
            <a:r>
              <a:rPr lang="es-ES_tradnl"/>
              <a:t>COMPLEJIDAD</a:t>
            </a:r>
          </a:p>
        </p:txBody>
      </p:sp>
      <p:sp>
        <p:nvSpPr>
          <p:cNvPr id="39943" name="9 Rectángulo redondeado"/>
          <p:cNvSpPr>
            <a:spLocks noChangeArrowheads="1"/>
          </p:cNvSpPr>
          <p:nvPr/>
        </p:nvSpPr>
        <p:spPr bwMode="auto">
          <a:xfrm>
            <a:off x="714375" y="5143500"/>
            <a:ext cx="2000250" cy="928688"/>
          </a:xfrm>
          <a:prstGeom prst="roundRect">
            <a:avLst>
              <a:gd name="adj" fmla="val 16667"/>
            </a:avLst>
          </a:prstGeom>
          <a:solidFill>
            <a:schemeClr val="accent1"/>
          </a:solidFill>
          <a:ln w="9525" algn="ctr">
            <a:solidFill>
              <a:schemeClr val="tx1"/>
            </a:solidFill>
            <a:round/>
            <a:headEnd/>
            <a:tailEnd/>
          </a:ln>
        </p:spPr>
        <p:txBody>
          <a:bodyPr/>
          <a:lstStyle/>
          <a:p>
            <a:r>
              <a:rPr lang="es-ES_tradnl"/>
              <a:t>  </a:t>
            </a:r>
          </a:p>
          <a:p>
            <a:r>
              <a:rPr lang="es-ES_tradnl"/>
              <a:t>AMBIGÜEDAD</a:t>
            </a:r>
          </a:p>
        </p:txBody>
      </p:sp>
      <p:cxnSp>
        <p:nvCxnSpPr>
          <p:cNvPr id="39944" name="13 Conector recto de flecha"/>
          <p:cNvCxnSpPr>
            <a:cxnSpLocks noChangeShapeType="1"/>
          </p:cNvCxnSpPr>
          <p:nvPr/>
        </p:nvCxnSpPr>
        <p:spPr bwMode="auto">
          <a:xfrm>
            <a:off x="2786063" y="2286000"/>
            <a:ext cx="1928812" cy="1588"/>
          </a:xfrm>
          <a:prstGeom prst="straightConnector1">
            <a:avLst/>
          </a:prstGeom>
          <a:noFill/>
          <a:ln w="9525" algn="ctr">
            <a:solidFill>
              <a:schemeClr val="tx1"/>
            </a:solidFill>
            <a:round/>
            <a:headEnd/>
            <a:tailEnd type="arrow" w="med" len="med"/>
          </a:ln>
        </p:spPr>
      </p:cxnSp>
      <p:cxnSp>
        <p:nvCxnSpPr>
          <p:cNvPr id="39945" name="18 Conector recto de flecha"/>
          <p:cNvCxnSpPr>
            <a:cxnSpLocks noChangeShapeType="1"/>
          </p:cNvCxnSpPr>
          <p:nvPr/>
        </p:nvCxnSpPr>
        <p:spPr bwMode="auto">
          <a:xfrm>
            <a:off x="2786063" y="5429250"/>
            <a:ext cx="1928812" cy="1588"/>
          </a:xfrm>
          <a:prstGeom prst="straightConnector1">
            <a:avLst/>
          </a:prstGeom>
          <a:noFill/>
          <a:ln w="9525" algn="ctr">
            <a:solidFill>
              <a:schemeClr val="tx1"/>
            </a:solidFill>
            <a:round/>
            <a:headEnd/>
            <a:tailEnd type="arrow" w="med" len="med"/>
          </a:ln>
        </p:spPr>
      </p:cxnSp>
      <p:cxnSp>
        <p:nvCxnSpPr>
          <p:cNvPr id="39946" name="19 Conector recto de flecha"/>
          <p:cNvCxnSpPr>
            <a:cxnSpLocks noChangeShapeType="1"/>
          </p:cNvCxnSpPr>
          <p:nvPr/>
        </p:nvCxnSpPr>
        <p:spPr bwMode="auto">
          <a:xfrm>
            <a:off x="2786063" y="4500563"/>
            <a:ext cx="1928812" cy="1587"/>
          </a:xfrm>
          <a:prstGeom prst="straightConnector1">
            <a:avLst/>
          </a:prstGeom>
          <a:noFill/>
          <a:ln w="9525" algn="ctr">
            <a:solidFill>
              <a:schemeClr val="tx1"/>
            </a:solidFill>
            <a:round/>
            <a:headEnd/>
            <a:tailEnd type="arrow" w="med" len="med"/>
          </a:ln>
        </p:spPr>
      </p:cxnSp>
      <p:cxnSp>
        <p:nvCxnSpPr>
          <p:cNvPr id="39947" name="20 Conector recto de flecha"/>
          <p:cNvCxnSpPr>
            <a:cxnSpLocks noChangeShapeType="1"/>
          </p:cNvCxnSpPr>
          <p:nvPr/>
        </p:nvCxnSpPr>
        <p:spPr bwMode="auto">
          <a:xfrm>
            <a:off x="2786063" y="3357563"/>
            <a:ext cx="1928812" cy="1587"/>
          </a:xfrm>
          <a:prstGeom prst="straightConnector1">
            <a:avLst/>
          </a:prstGeom>
          <a:noFill/>
          <a:ln w="9525" algn="ctr">
            <a:solidFill>
              <a:schemeClr val="tx1"/>
            </a:solidFill>
            <a:round/>
            <a:headEnd/>
            <a:tailEnd type="arrow" w="med" len="med"/>
          </a:ln>
        </p:spPr>
      </p:cxnSp>
      <p:sp>
        <p:nvSpPr>
          <p:cNvPr id="39948" name="21 CuadroTexto"/>
          <p:cNvSpPr txBox="1">
            <a:spLocks noChangeArrowheads="1"/>
          </p:cNvSpPr>
          <p:nvPr/>
        </p:nvSpPr>
        <p:spPr bwMode="auto">
          <a:xfrm>
            <a:off x="5000625" y="1928813"/>
            <a:ext cx="3000375" cy="738187"/>
          </a:xfrm>
          <a:prstGeom prst="rect">
            <a:avLst/>
          </a:prstGeom>
          <a:noFill/>
          <a:ln w="9525">
            <a:noFill/>
            <a:miter lim="800000"/>
            <a:headEnd/>
            <a:tailEnd/>
          </a:ln>
        </p:spPr>
        <p:txBody>
          <a:bodyPr>
            <a:spAutoFit/>
          </a:bodyPr>
          <a:lstStyle/>
          <a:p>
            <a:r>
              <a:rPr lang="es-ES_tradnl" sz="1400" b="1"/>
              <a:t>Se trata de un entorno cierto ya que  las variables que cambian no son relevantes.</a:t>
            </a:r>
          </a:p>
        </p:txBody>
      </p:sp>
      <p:sp>
        <p:nvSpPr>
          <p:cNvPr id="39949" name="22 CuadroTexto"/>
          <p:cNvSpPr txBox="1">
            <a:spLocks noChangeArrowheads="1"/>
          </p:cNvSpPr>
          <p:nvPr/>
        </p:nvSpPr>
        <p:spPr bwMode="auto">
          <a:xfrm>
            <a:off x="5000625" y="2857500"/>
            <a:ext cx="4000500" cy="954088"/>
          </a:xfrm>
          <a:prstGeom prst="rect">
            <a:avLst/>
          </a:prstGeom>
          <a:noFill/>
          <a:ln w="9525">
            <a:noFill/>
            <a:miter lim="800000"/>
            <a:headEnd/>
            <a:tailEnd/>
          </a:ln>
        </p:spPr>
        <p:txBody>
          <a:bodyPr>
            <a:spAutoFit/>
          </a:bodyPr>
          <a:lstStyle/>
          <a:p>
            <a:r>
              <a:rPr lang="es-ES_tradnl" sz="1400" b="1"/>
              <a:t>La hostilidad es media, ya que aunque el nivel de competitividad es elevado, no hay escasez de recursos ni dificultad en las relaciones con los agentes sociales.</a:t>
            </a:r>
          </a:p>
        </p:txBody>
      </p:sp>
      <p:sp>
        <p:nvSpPr>
          <p:cNvPr id="39950" name="24 CuadroTexto"/>
          <p:cNvSpPr txBox="1">
            <a:spLocks noChangeArrowheads="1"/>
          </p:cNvSpPr>
          <p:nvPr/>
        </p:nvSpPr>
        <p:spPr bwMode="auto">
          <a:xfrm>
            <a:off x="5000625" y="3929063"/>
            <a:ext cx="3929063" cy="1169987"/>
          </a:xfrm>
          <a:prstGeom prst="rect">
            <a:avLst/>
          </a:prstGeom>
          <a:noFill/>
          <a:ln w="9525">
            <a:noFill/>
            <a:miter lim="800000"/>
            <a:headEnd/>
            <a:tailEnd/>
          </a:ln>
        </p:spPr>
        <p:txBody>
          <a:bodyPr>
            <a:spAutoFit/>
          </a:bodyPr>
          <a:lstStyle/>
          <a:p>
            <a:r>
              <a:rPr lang="es-ES_tradnl" sz="1400" b="1"/>
              <a:t>Se trata de un entorno complejo ya que el numero de factores, la heterogeneidad y la interdependencia es elevada y es necesario el uso de conocimientos sofisticados y de personas cualificadas.</a:t>
            </a:r>
          </a:p>
        </p:txBody>
      </p:sp>
      <p:sp>
        <p:nvSpPr>
          <p:cNvPr id="39951" name="25 CuadroTexto"/>
          <p:cNvSpPr txBox="1">
            <a:spLocks noChangeArrowheads="1"/>
          </p:cNvSpPr>
          <p:nvPr/>
        </p:nvSpPr>
        <p:spPr bwMode="auto">
          <a:xfrm>
            <a:off x="5000625" y="5143500"/>
            <a:ext cx="3929063" cy="738188"/>
          </a:xfrm>
          <a:prstGeom prst="rect">
            <a:avLst/>
          </a:prstGeom>
          <a:noFill/>
          <a:ln w="9525">
            <a:noFill/>
            <a:miter lim="800000"/>
            <a:headEnd/>
            <a:tailEnd/>
          </a:ln>
        </p:spPr>
        <p:txBody>
          <a:bodyPr>
            <a:spAutoFit/>
          </a:bodyPr>
          <a:lstStyle/>
          <a:p>
            <a:r>
              <a:rPr lang="es-ES_tradnl" sz="1400" b="1"/>
              <a:t>La ambigüedad es reducida ya que las variables se interpretan objetivamente y las barreras de entrada están consolidadas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6147" name="Text Box 3"/>
          <p:cNvSpPr txBox="1">
            <a:spLocks noChangeArrowheads="1"/>
          </p:cNvSpPr>
          <p:nvPr/>
        </p:nvSpPr>
        <p:spPr bwMode="auto">
          <a:xfrm>
            <a:off x="827088" y="1196975"/>
            <a:ext cx="7632700" cy="366713"/>
          </a:xfrm>
          <a:prstGeom prst="rect">
            <a:avLst/>
          </a:prstGeom>
          <a:noFill/>
          <a:ln w="9525">
            <a:noFill/>
            <a:miter lim="800000"/>
            <a:headEnd/>
            <a:tailEnd/>
          </a:ln>
        </p:spPr>
        <p:txBody>
          <a:bodyPr>
            <a:spAutoFit/>
          </a:bodyPr>
          <a:lstStyle/>
          <a:p>
            <a:pPr eaLnBrk="1" hangingPunct="1">
              <a:spcBef>
                <a:spcPct val="50000"/>
              </a:spcBef>
            </a:pPr>
            <a:endParaRPr lang="es-ES_tradnl" sz="1800"/>
          </a:p>
        </p:txBody>
      </p:sp>
      <p:sp>
        <p:nvSpPr>
          <p:cNvPr id="6148" name="WordArt 4"/>
          <p:cNvSpPr>
            <a:spLocks noChangeArrowheads="1" noChangeShapeType="1" noTextEdit="1"/>
          </p:cNvSpPr>
          <p:nvPr/>
        </p:nvSpPr>
        <p:spPr bwMode="auto">
          <a:xfrm>
            <a:off x="2124075" y="404813"/>
            <a:ext cx="4679950" cy="1079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HISTORIA</a:t>
            </a:r>
          </a:p>
        </p:txBody>
      </p:sp>
      <p:sp>
        <p:nvSpPr>
          <p:cNvPr id="6149" name="Text Box 5"/>
          <p:cNvSpPr txBox="1">
            <a:spLocks noChangeArrowheads="1"/>
          </p:cNvSpPr>
          <p:nvPr/>
        </p:nvSpPr>
        <p:spPr bwMode="auto">
          <a:xfrm>
            <a:off x="1116013" y="1916113"/>
            <a:ext cx="7200900" cy="3800475"/>
          </a:xfrm>
          <a:prstGeom prst="rect">
            <a:avLst/>
          </a:prstGeom>
          <a:noFill/>
          <a:ln w="9525">
            <a:noFill/>
            <a:miter lim="800000"/>
            <a:headEnd/>
            <a:tailEnd/>
          </a:ln>
        </p:spPr>
        <p:txBody>
          <a:bodyPr>
            <a:spAutoFit/>
          </a:bodyPr>
          <a:lstStyle/>
          <a:p>
            <a:pPr eaLnBrk="1" hangingPunct="1">
              <a:spcBef>
                <a:spcPct val="50000"/>
              </a:spcBef>
            </a:pPr>
            <a:r>
              <a:rPr lang="es-ES" sz="1800" b="1">
                <a:solidFill>
                  <a:schemeClr val="bg1"/>
                </a:solidFill>
              </a:rPr>
              <a:t>La historia de Cajasur es relativamente reciente. Surje en 1995  de la fusión de Monte de Piedad y Caja de Ahorros de Córdoba, vinculada a la Iglesia Católica y la Caja Provincial de Ahorros de Córdoba, vinculada a la Diputación Provincial. Cajasur era un nombre con el cual venia operando el Monte de Piedad desde hacia años.</a:t>
            </a:r>
          </a:p>
          <a:p>
            <a:pPr eaLnBrk="1" hangingPunct="1">
              <a:spcBef>
                <a:spcPct val="50000"/>
              </a:spcBef>
            </a:pPr>
            <a:r>
              <a:rPr lang="es-ES" sz="1800" b="1">
                <a:solidFill>
                  <a:schemeClr val="bg1"/>
                </a:solidFill>
              </a:rPr>
              <a:t>El Monte de Piedad y Caja de Ahorros de Córdoba conocido a lo largo de la historia con diversos nombres como Monte de Piedad de Córdoba, como Monte de Piedad del Sr Medina o Caja de Ahorros de Córdoba, fue fundada por el Cabildo Catedrático de Córdoba, como Monte de Piedad, el 1 de septiembre de 1864. En la actualidad es la Iglesia Católica quien sigue controlando a Cajasur.</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43012" name="AutoShape 3"/>
          <p:cNvSpPr>
            <a:spLocks noChangeArrowheads="1"/>
          </p:cNvSpPr>
          <p:nvPr/>
        </p:nvSpPr>
        <p:spPr bwMode="auto">
          <a:xfrm>
            <a:off x="1692275" y="836613"/>
            <a:ext cx="6143625" cy="1008062"/>
          </a:xfrm>
          <a:prstGeom prst="flowChartAlternateProcess">
            <a:avLst/>
          </a:prstGeom>
          <a:solidFill>
            <a:srgbClr val="FF9933"/>
          </a:solidFill>
          <a:ln w="9525">
            <a:solidFill>
              <a:schemeClr val="tx1"/>
            </a:solidFill>
            <a:miter lim="800000"/>
            <a:headEnd/>
            <a:tailEnd/>
          </a:ln>
        </p:spPr>
        <p:txBody>
          <a:bodyPr wrap="none" anchor="ctr"/>
          <a:lstStyle/>
          <a:p>
            <a:pPr algn="ctr" eaLnBrk="1" hangingPunct="1"/>
            <a:r>
              <a:rPr lang="es-ES" sz="2400" b="1"/>
              <a:t>CONFIGURACIÓN </a:t>
            </a:r>
          </a:p>
          <a:p>
            <a:pPr algn="ctr" eaLnBrk="1" hangingPunct="1"/>
            <a:r>
              <a:rPr lang="es-ES" sz="2400" b="1"/>
              <a:t>ORGANIZATIVA</a:t>
            </a:r>
          </a:p>
        </p:txBody>
      </p:sp>
      <p:sp>
        <p:nvSpPr>
          <p:cNvPr id="43013" name="Text Box 5"/>
          <p:cNvSpPr txBox="1">
            <a:spLocks noChangeArrowheads="1"/>
          </p:cNvSpPr>
          <p:nvPr/>
        </p:nvSpPr>
        <p:spPr bwMode="auto">
          <a:xfrm>
            <a:off x="1042988" y="2636838"/>
            <a:ext cx="6985000" cy="2835275"/>
          </a:xfrm>
          <a:prstGeom prst="rect">
            <a:avLst/>
          </a:prstGeom>
          <a:noFill/>
          <a:ln w="9525">
            <a:noFill/>
            <a:miter lim="800000"/>
            <a:headEnd/>
            <a:tailEnd/>
          </a:ln>
          <a:effectLst/>
        </p:spPr>
        <p:txBody>
          <a:bodyPr>
            <a:spAutoFit/>
          </a:bodyPr>
          <a:lstStyle/>
          <a:p>
            <a:pPr>
              <a:spcBef>
                <a:spcPct val="50000"/>
              </a:spcBef>
            </a:pPr>
            <a:r>
              <a:rPr lang="es-ES" sz="2000"/>
              <a:t>Tras la realización del trabajo hemos llegado a la conclusión de que cajasur es una organización que responde a una </a:t>
            </a:r>
            <a:r>
              <a:rPr lang="es-ES" sz="2000" b="1"/>
              <a:t>organización burocrática funcional</a:t>
            </a:r>
            <a:r>
              <a:rPr lang="es-ES" sz="2000"/>
              <a:t>, ya que presenta una baja sofisticación, los trabajos están muy definidos, actividades altamente formalizadas, diferenciación vertical y horizontal, centros de responsabilidad de minimización de costes, etc. Esta ha sido la clave para que esta organización pueda seguir adelante y sobrevivir en el mercado.</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40963" name="AutoShape 3"/>
          <p:cNvSpPr>
            <a:spLocks noChangeArrowheads="1"/>
          </p:cNvSpPr>
          <p:nvPr/>
        </p:nvSpPr>
        <p:spPr bwMode="auto">
          <a:xfrm>
            <a:off x="1643063" y="500063"/>
            <a:ext cx="6143625" cy="1008062"/>
          </a:xfrm>
          <a:prstGeom prst="flowChartAlternateProcess">
            <a:avLst/>
          </a:prstGeom>
          <a:solidFill>
            <a:srgbClr val="FF9933"/>
          </a:solidFill>
          <a:ln w="9525">
            <a:solidFill>
              <a:schemeClr val="tx1"/>
            </a:solidFill>
            <a:miter lim="800000"/>
            <a:headEnd/>
            <a:tailEnd/>
          </a:ln>
        </p:spPr>
        <p:txBody>
          <a:bodyPr wrap="none" anchor="ctr"/>
          <a:lstStyle/>
          <a:p>
            <a:pPr algn="ctr" eaLnBrk="1" hangingPunct="1"/>
            <a:r>
              <a:rPr lang="es-ES" sz="2400" b="1"/>
              <a:t>CONFIGURACIÓN </a:t>
            </a:r>
          </a:p>
          <a:p>
            <a:pPr algn="ctr" eaLnBrk="1" hangingPunct="1"/>
            <a:r>
              <a:rPr lang="es-ES" sz="2400" b="1"/>
              <a:t>ORGANIZATIVA</a:t>
            </a:r>
          </a:p>
        </p:txBody>
      </p:sp>
      <p:sp>
        <p:nvSpPr>
          <p:cNvPr id="6" name="5 Rectángulo"/>
          <p:cNvSpPr/>
          <p:nvPr/>
        </p:nvSpPr>
        <p:spPr bwMode="auto">
          <a:xfrm>
            <a:off x="857250" y="1857375"/>
            <a:ext cx="3000375" cy="50006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lstStyle/>
          <a:p>
            <a:r>
              <a:rPr lang="es-ES_tradnl" b="1" u="sng">
                <a:solidFill>
                  <a:srgbClr val="F2F2F2"/>
                </a:solidFill>
              </a:rPr>
              <a:t>ELEMENTOS DE SITUACION</a:t>
            </a:r>
          </a:p>
        </p:txBody>
      </p:sp>
      <p:sp>
        <p:nvSpPr>
          <p:cNvPr id="8" name="7 Rectángulo"/>
          <p:cNvSpPr/>
          <p:nvPr/>
        </p:nvSpPr>
        <p:spPr bwMode="auto">
          <a:xfrm>
            <a:off x="4857750" y="1857375"/>
            <a:ext cx="3429000" cy="500063"/>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lstStyle/>
          <a:p>
            <a:r>
              <a:rPr lang="es-ES_tradnl" b="1" u="sng">
                <a:solidFill>
                  <a:srgbClr val="F2F2F2"/>
                </a:solidFill>
              </a:rPr>
              <a:t>ELEMENTOS DE ESTRUCTURA</a:t>
            </a:r>
          </a:p>
        </p:txBody>
      </p:sp>
      <p:sp>
        <p:nvSpPr>
          <p:cNvPr id="40966" name="8 CuadroTexto"/>
          <p:cNvSpPr txBox="1">
            <a:spLocks noChangeArrowheads="1"/>
          </p:cNvSpPr>
          <p:nvPr/>
        </p:nvSpPr>
        <p:spPr bwMode="auto">
          <a:xfrm>
            <a:off x="714375" y="2714625"/>
            <a:ext cx="3429000" cy="2292350"/>
          </a:xfrm>
          <a:prstGeom prst="rect">
            <a:avLst/>
          </a:prstGeom>
          <a:noFill/>
          <a:ln w="9525">
            <a:noFill/>
            <a:miter lim="800000"/>
            <a:headEnd/>
            <a:tailEnd/>
          </a:ln>
        </p:spPr>
        <p:txBody>
          <a:bodyPr>
            <a:spAutoFit/>
          </a:bodyPr>
          <a:lstStyle/>
          <a:p>
            <a:r>
              <a:rPr lang="es-ES_tradnl"/>
              <a:t>- Su entorno es complejo, cierto, concreto y hostil</a:t>
            </a:r>
          </a:p>
          <a:p>
            <a:r>
              <a:rPr lang="es-ES_tradnl"/>
              <a:t>- Su tecnología es rutinaria y sencilla</a:t>
            </a:r>
          </a:p>
          <a:p>
            <a:r>
              <a:rPr lang="es-ES_tradnl"/>
              <a:t>- Organización madura y grande</a:t>
            </a:r>
          </a:p>
          <a:p>
            <a:pPr>
              <a:buFontTx/>
              <a:buChar char="-"/>
            </a:pPr>
            <a:r>
              <a:rPr lang="es-ES_tradnl"/>
              <a:t>Estrategia: análisis sin innovación</a:t>
            </a:r>
          </a:p>
          <a:p>
            <a:pPr>
              <a:buFontTx/>
              <a:buChar char="-"/>
            </a:pPr>
            <a:r>
              <a:rPr lang="es-ES_tradnl"/>
              <a:t>Evaluación de sus capacidades:precisa y fiable, por tanto eficiente.</a:t>
            </a:r>
          </a:p>
        </p:txBody>
      </p:sp>
      <p:sp>
        <p:nvSpPr>
          <p:cNvPr id="10" name="9 CuadroTexto"/>
          <p:cNvSpPr txBox="1"/>
          <p:nvPr/>
        </p:nvSpPr>
        <p:spPr>
          <a:xfrm>
            <a:off x="4786313" y="2714625"/>
            <a:ext cx="3643312" cy="2781300"/>
          </a:xfrm>
          <a:prstGeom prst="rect">
            <a:avLst/>
          </a:prstGeom>
          <a:noFill/>
        </p:spPr>
        <p:txBody>
          <a:bodyPr>
            <a:spAutoFit/>
          </a:bodyPr>
          <a:lstStyle/>
          <a:p>
            <a:r>
              <a:rPr lang="es-ES_tradnl"/>
              <a:t>- Los puestos:</a:t>
            </a:r>
          </a:p>
          <a:p>
            <a:r>
              <a:rPr lang="es-ES_tradnl"/>
              <a:t>      Ampliación horizontal(AH)</a:t>
            </a:r>
          </a:p>
          <a:p>
            <a:r>
              <a:rPr lang="es-ES_tradnl"/>
              <a:t>      Especialización vertical(EV)</a:t>
            </a:r>
          </a:p>
          <a:p>
            <a:pPr>
              <a:buFontTx/>
              <a:buChar char="-"/>
            </a:pPr>
            <a:r>
              <a:rPr lang="es-ES_tradnl"/>
              <a:t>Diferenciación vertical (estructura alta) y horizontal</a:t>
            </a:r>
          </a:p>
          <a:p>
            <a:pPr>
              <a:buFontTx/>
              <a:buChar char="-"/>
            </a:pPr>
            <a:r>
              <a:rPr lang="es-ES_tradnl"/>
              <a:t>Alta formalización: se hace hincapié en los procesos para conseguir la coordinación de actividades.</a:t>
            </a:r>
          </a:p>
          <a:p>
            <a:pPr>
              <a:buFontTx/>
              <a:buChar char="-"/>
            </a:pPr>
            <a:r>
              <a:rPr lang="es-ES_tradnl"/>
              <a:t>Cultura de Apolo</a:t>
            </a:r>
          </a:p>
          <a:p>
            <a:pPr>
              <a:buFontTx/>
              <a:buChar char="-"/>
            </a:pPr>
            <a:r>
              <a:rPr lang="es-ES_tradnl"/>
              <a:t> Descentralización vertical</a:t>
            </a:r>
          </a:p>
          <a:p>
            <a:pPr>
              <a:buFontTx/>
              <a:buChar char="-"/>
            </a:pPr>
            <a:r>
              <a:rPr lang="es-ES_tradnl"/>
              <a:t>Estandarización de objetivos.</a:t>
            </a:r>
            <a:endParaRPr lang="es-ES"/>
          </a:p>
        </p:txBody>
      </p:sp>
      <p:sp>
        <p:nvSpPr>
          <p:cNvPr id="40969" name="Line 9"/>
          <p:cNvSpPr>
            <a:spLocks noChangeShapeType="1"/>
          </p:cNvSpPr>
          <p:nvPr/>
        </p:nvSpPr>
        <p:spPr bwMode="auto">
          <a:xfrm>
            <a:off x="755650" y="1628775"/>
            <a:ext cx="0" cy="4248150"/>
          </a:xfrm>
          <a:prstGeom prst="line">
            <a:avLst/>
          </a:prstGeom>
          <a:noFill/>
          <a:ln w="9525">
            <a:solidFill>
              <a:schemeClr val="tx1"/>
            </a:solidFill>
            <a:round/>
            <a:headEnd/>
            <a:tailEnd/>
          </a:ln>
          <a:effectLst/>
        </p:spPr>
        <p:txBody>
          <a:bodyPr/>
          <a:lstStyle/>
          <a:p>
            <a:endParaRPr lang="es-ES"/>
          </a:p>
        </p:txBody>
      </p:sp>
      <p:sp>
        <p:nvSpPr>
          <p:cNvPr id="40971" name="Line 11"/>
          <p:cNvSpPr>
            <a:spLocks noChangeShapeType="1"/>
          </p:cNvSpPr>
          <p:nvPr/>
        </p:nvSpPr>
        <p:spPr bwMode="auto">
          <a:xfrm>
            <a:off x="755650" y="1628775"/>
            <a:ext cx="7848600" cy="0"/>
          </a:xfrm>
          <a:prstGeom prst="line">
            <a:avLst/>
          </a:prstGeom>
          <a:noFill/>
          <a:ln w="9525">
            <a:solidFill>
              <a:schemeClr val="tx1"/>
            </a:solidFill>
            <a:round/>
            <a:headEnd/>
            <a:tailEnd/>
          </a:ln>
          <a:effectLst/>
        </p:spPr>
        <p:txBody>
          <a:bodyPr/>
          <a:lstStyle/>
          <a:p>
            <a:endParaRPr lang="es-ES"/>
          </a:p>
        </p:txBody>
      </p:sp>
      <p:sp>
        <p:nvSpPr>
          <p:cNvPr id="40972" name="Line 12"/>
          <p:cNvSpPr>
            <a:spLocks noChangeShapeType="1"/>
          </p:cNvSpPr>
          <p:nvPr/>
        </p:nvSpPr>
        <p:spPr bwMode="auto">
          <a:xfrm>
            <a:off x="8604250" y="1628775"/>
            <a:ext cx="0" cy="4176713"/>
          </a:xfrm>
          <a:prstGeom prst="line">
            <a:avLst/>
          </a:prstGeom>
          <a:noFill/>
          <a:ln w="9525">
            <a:solidFill>
              <a:schemeClr val="tx1"/>
            </a:solidFill>
            <a:round/>
            <a:headEnd/>
            <a:tailEnd/>
          </a:ln>
          <a:effectLst/>
        </p:spPr>
        <p:txBody>
          <a:bodyPr/>
          <a:lstStyle/>
          <a:p>
            <a:endParaRPr lang="es-ES"/>
          </a:p>
        </p:txBody>
      </p:sp>
      <p:sp>
        <p:nvSpPr>
          <p:cNvPr id="40973" name="Line 13"/>
          <p:cNvSpPr>
            <a:spLocks noChangeShapeType="1"/>
          </p:cNvSpPr>
          <p:nvPr/>
        </p:nvSpPr>
        <p:spPr bwMode="auto">
          <a:xfrm flipH="1">
            <a:off x="755650" y="5805488"/>
            <a:ext cx="7848600" cy="0"/>
          </a:xfrm>
          <a:prstGeom prst="line">
            <a:avLst/>
          </a:prstGeom>
          <a:noFill/>
          <a:ln w="9525">
            <a:solidFill>
              <a:schemeClr val="tx1"/>
            </a:solidFill>
            <a:round/>
            <a:headEnd/>
            <a:tailEnd/>
          </a:ln>
          <a:effectLst/>
        </p:spPr>
        <p:txBody>
          <a:bodyPr/>
          <a:lstStyle/>
          <a:p>
            <a:endParaRPr lang="es-ES"/>
          </a:p>
        </p:txBody>
      </p:sp>
      <p:sp>
        <p:nvSpPr>
          <p:cNvPr id="40974" name="Line 14"/>
          <p:cNvSpPr>
            <a:spLocks noChangeShapeType="1"/>
          </p:cNvSpPr>
          <p:nvPr/>
        </p:nvSpPr>
        <p:spPr bwMode="auto">
          <a:xfrm>
            <a:off x="4427538" y="1628775"/>
            <a:ext cx="0" cy="4176713"/>
          </a:xfrm>
          <a:prstGeom prst="line">
            <a:avLst/>
          </a:prstGeom>
          <a:noFill/>
          <a:ln w="9525">
            <a:solidFill>
              <a:schemeClr val="tx1"/>
            </a:solidFill>
            <a:round/>
            <a:headEnd/>
            <a:tailEnd/>
          </a:ln>
          <a:effectLst/>
        </p:spPr>
        <p:txBody>
          <a:bodyPr/>
          <a:lstStyle/>
          <a:p>
            <a:endParaRPr lang="es-E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41988" name="WordArt 4"/>
          <p:cNvSpPr>
            <a:spLocks noChangeArrowheads="1" noChangeShapeType="1" noTextEdit="1"/>
          </p:cNvSpPr>
          <p:nvPr/>
        </p:nvSpPr>
        <p:spPr bwMode="auto">
          <a:xfrm>
            <a:off x="1476375" y="620713"/>
            <a:ext cx="5832475" cy="1295400"/>
          </a:xfrm>
          <a:prstGeom prst="rect">
            <a:avLst/>
          </a:prstGeom>
        </p:spPr>
        <p:txBody>
          <a:bodyPr wrap="none" fromWordArt="1">
            <a:prstTxWarp prst="textPlain">
              <a:avLst>
                <a:gd name="adj" fmla="val 50000"/>
              </a:avLst>
            </a:prstTxWarp>
          </a:bodyPr>
          <a:lstStyle/>
          <a:p>
            <a:pPr algn="ctr"/>
            <a:r>
              <a:rPr lang="es-ES" sz="3600" kern="1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alpha val="70000"/>
                    </a:srgbClr>
                  </a:outerShdw>
                </a:effectLst>
                <a:latin typeface="Arial Black"/>
              </a:rPr>
              <a:t>BIBLIOGRAFÍA</a:t>
            </a:r>
          </a:p>
        </p:txBody>
      </p:sp>
      <p:sp>
        <p:nvSpPr>
          <p:cNvPr id="41989" name="Text Box 5"/>
          <p:cNvSpPr txBox="1">
            <a:spLocks noChangeArrowheads="1"/>
          </p:cNvSpPr>
          <p:nvPr/>
        </p:nvSpPr>
        <p:spPr bwMode="auto">
          <a:xfrm>
            <a:off x="1042988" y="2420938"/>
            <a:ext cx="7200900" cy="4154984"/>
          </a:xfrm>
          <a:prstGeom prst="rect">
            <a:avLst/>
          </a:prstGeom>
          <a:noFill/>
          <a:ln w="9525">
            <a:noFill/>
            <a:miter lim="800000"/>
            <a:headEnd/>
            <a:tailEnd/>
          </a:ln>
          <a:effectLst/>
        </p:spPr>
        <p:txBody>
          <a:bodyPr>
            <a:spAutoFit/>
          </a:bodyPr>
          <a:lstStyle/>
          <a:p>
            <a:pPr>
              <a:spcBef>
                <a:spcPct val="50000"/>
              </a:spcBef>
            </a:pPr>
            <a:r>
              <a:rPr lang="es-ES" b="1" dirty="0"/>
              <a:t>PAGINAS WEB</a:t>
            </a:r>
            <a:r>
              <a:rPr lang="es-ES" b="1" dirty="0" smtClean="0"/>
              <a:t>: </a:t>
            </a:r>
            <a:r>
              <a:rPr lang="es-ES" b="1" dirty="0" smtClean="0">
                <a:hlinkClick r:id="rId5"/>
              </a:rPr>
              <a:t>www.cajasur.es</a:t>
            </a:r>
            <a:endParaRPr lang="es-ES" b="1" dirty="0" smtClean="0"/>
          </a:p>
          <a:p>
            <a:pPr>
              <a:spcBef>
                <a:spcPct val="50000"/>
              </a:spcBef>
            </a:pPr>
            <a:r>
              <a:rPr lang="es-ES" b="1" dirty="0"/>
              <a:t> </a:t>
            </a:r>
            <a:r>
              <a:rPr lang="es-ES" b="1" dirty="0" smtClean="0"/>
              <a:t>                          </a:t>
            </a:r>
            <a:r>
              <a:rPr lang="es-ES" b="1" dirty="0" smtClean="0">
                <a:hlinkClick r:id="rId6"/>
              </a:rPr>
              <a:t>www.fundacióncajasur.es</a:t>
            </a:r>
            <a:endParaRPr lang="es-ES" b="1" dirty="0" smtClean="0"/>
          </a:p>
          <a:p>
            <a:pPr>
              <a:spcBef>
                <a:spcPct val="50000"/>
              </a:spcBef>
            </a:pPr>
            <a:r>
              <a:rPr lang="es-ES" b="1" dirty="0"/>
              <a:t> </a:t>
            </a:r>
            <a:r>
              <a:rPr lang="es-ES" b="1" dirty="0" smtClean="0"/>
              <a:t>                          </a:t>
            </a:r>
            <a:r>
              <a:rPr lang="es-ES" b="1" dirty="0" smtClean="0">
                <a:hlinkClick r:id="rId7"/>
              </a:rPr>
              <a:t>www.grupodeempresascajasur.es</a:t>
            </a:r>
            <a:endParaRPr lang="es-ES" b="1" dirty="0" smtClean="0"/>
          </a:p>
          <a:p>
            <a:pPr>
              <a:spcBef>
                <a:spcPct val="50000"/>
              </a:spcBef>
            </a:pPr>
            <a:endParaRPr lang="es-ES" b="1" dirty="0"/>
          </a:p>
          <a:p>
            <a:pPr>
              <a:spcBef>
                <a:spcPct val="50000"/>
              </a:spcBef>
            </a:pPr>
            <a:r>
              <a:rPr lang="es-ES" b="1" dirty="0"/>
              <a:t>Entrevista personal a</a:t>
            </a:r>
            <a:r>
              <a:rPr lang="es-ES" b="1" dirty="0" smtClean="0"/>
              <a:t>: </a:t>
            </a:r>
          </a:p>
          <a:p>
            <a:pPr>
              <a:spcBef>
                <a:spcPct val="50000"/>
              </a:spcBef>
            </a:pPr>
            <a:r>
              <a:rPr lang="es-ES" dirty="0" smtClean="0"/>
              <a:t>Carmelo Salas Tavira</a:t>
            </a:r>
            <a:br>
              <a:rPr lang="es-ES" dirty="0" smtClean="0"/>
            </a:br>
            <a:r>
              <a:rPr lang="es-ES" dirty="0" smtClean="0"/>
              <a:t>Jefe de programas de formación en el área de recursos humanos</a:t>
            </a:r>
            <a:br>
              <a:rPr lang="es-ES" dirty="0" smtClean="0"/>
            </a:br>
            <a:r>
              <a:rPr lang="es-ES" dirty="0" smtClean="0"/>
              <a:t> </a:t>
            </a:r>
            <a:endParaRPr lang="es-ES" dirty="0"/>
          </a:p>
          <a:p>
            <a:pPr>
              <a:spcBef>
                <a:spcPct val="50000"/>
              </a:spcBef>
            </a:pPr>
            <a:r>
              <a:rPr lang="es-ES" dirty="0"/>
              <a:t>		</a:t>
            </a:r>
          </a:p>
          <a:p>
            <a:pPr>
              <a:spcBef>
                <a:spcPct val="50000"/>
              </a:spcBef>
            </a:pPr>
            <a:r>
              <a:rPr lang="es-ES" dirty="0"/>
              <a:t>		</a:t>
            </a:r>
          </a:p>
          <a:p>
            <a:pPr>
              <a:spcBef>
                <a:spcPct val="50000"/>
              </a:spcBef>
            </a:pPr>
            <a:r>
              <a:rPr lang="es-ES" dirty="0"/>
              <a:t>		</a:t>
            </a:r>
          </a:p>
          <a:p>
            <a:pPr>
              <a:spcBef>
                <a:spcPct val="50000"/>
              </a:spcBef>
            </a:pPr>
            <a:r>
              <a:rPr lang="es-ES"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grpSp>
        <p:nvGrpSpPr>
          <p:cNvPr id="7171" name="Group 6"/>
          <p:cNvGrpSpPr>
            <a:grpSpLocks/>
          </p:cNvGrpSpPr>
          <p:nvPr/>
        </p:nvGrpSpPr>
        <p:grpSpPr bwMode="auto">
          <a:xfrm>
            <a:off x="179388" y="476250"/>
            <a:ext cx="5762625" cy="5305425"/>
            <a:chOff x="1248" y="240"/>
            <a:chExt cx="4176" cy="3600"/>
          </a:xfrm>
        </p:grpSpPr>
        <p:sp>
          <p:nvSpPr>
            <p:cNvPr id="7191" name="Pyr1"/>
            <p:cNvSpPr>
              <a:spLocks noEditPoints="1" noChangeArrowheads="1"/>
            </p:cNvSpPr>
            <p:nvPr/>
          </p:nvSpPr>
          <p:spPr bwMode="auto">
            <a:xfrm>
              <a:off x="2873" y="240"/>
              <a:ext cx="936" cy="798"/>
            </a:xfrm>
            <a:custGeom>
              <a:avLst/>
              <a:gdLst>
                <a:gd name="T0" fmla="*/ 468 w 21600"/>
                <a:gd name="T1" fmla="*/ 0 h 21600"/>
                <a:gd name="T2" fmla="*/ 936 w 21600"/>
                <a:gd name="T3" fmla="*/ 798 h 21600"/>
                <a:gd name="T4" fmla="*/ 0 w 21600"/>
                <a:gd name="T5" fmla="*/ 798 h 21600"/>
                <a:gd name="T6" fmla="*/ 0 60000 65536"/>
                <a:gd name="T7" fmla="*/ 0 60000 65536"/>
                <a:gd name="T8" fmla="*/ 0 60000 65536"/>
                <a:gd name="T9" fmla="*/ 5400 w 21600"/>
                <a:gd name="T10" fmla="*/ 11802 h 21600"/>
                <a:gd name="T11" fmla="*/ 16200 w 21600"/>
                <a:gd name="T12" fmla="*/ 20598 h 21600"/>
              </a:gdLst>
              <a:ahLst/>
              <a:cxnLst>
                <a:cxn ang="T6">
                  <a:pos x="T0" y="T1"/>
                </a:cxn>
                <a:cxn ang="T7">
                  <a:pos x="T2" y="T3"/>
                </a:cxn>
                <a:cxn ang="T8">
                  <a:pos x="T4" y="T5"/>
                </a:cxn>
              </a:cxnLst>
              <a:rect l="T9" t="T10" r="T11" b="T12"/>
              <a:pathLst>
                <a:path w="21600" h="21600">
                  <a:moveTo>
                    <a:pt x="10800" y="0"/>
                  </a:moveTo>
                  <a:lnTo>
                    <a:pt x="21600" y="21600"/>
                  </a:lnTo>
                  <a:lnTo>
                    <a:pt x="0" y="21600"/>
                  </a:lnTo>
                  <a:lnTo>
                    <a:pt x="10800" y="0"/>
                  </a:lnTo>
                  <a:close/>
                </a:path>
              </a:pathLst>
            </a:custGeom>
            <a:solidFill>
              <a:srgbClr val="D8EBB3"/>
            </a:solidFill>
            <a:ln w="9525">
              <a:solidFill>
                <a:srgbClr val="000000"/>
              </a:solidFill>
              <a:miter lim="800000"/>
              <a:headEnd/>
              <a:tailEnd/>
            </a:ln>
          </p:spPr>
          <p:txBody>
            <a:bodyPr/>
            <a:lstStyle/>
            <a:p>
              <a:endParaRPr lang="es-ES_tradnl"/>
            </a:p>
          </p:txBody>
        </p:sp>
        <p:sp>
          <p:nvSpPr>
            <p:cNvPr id="7192" name="Pyr2"/>
            <p:cNvSpPr>
              <a:spLocks noEditPoints="1" noChangeArrowheads="1"/>
            </p:cNvSpPr>
            <p:nvPr/>
          </p:nvSpPr>
          <p:spPr bwMode="auto">
            <a:xfrm>
              <a:off x="2331" y="1038"/>
              <a:ext cx="2015" cy="936"/>
            </a:xfrm>
            <a:custGeom>
              <a:avLst/>
              <a:gdLst>
                <a:gd name="T0" fmla="*/ 540 w 21600"/>
                <a:gd name="T1" fmla="*/ 0 h 21600"/>
                <a:gd name="T2" fmla="*/ 1475 w 21600"/>
                <a:gd name="T3" fmla="*/ 0 h 21600"/>
                <a:gd name="T4" fmla="*/ 2015 w 21600"/>
                <a:gd name="T5" fmla="*/ 936 h 21600"/>
                <a:gd name="T6" fmla="*/ 0 w 21600"/>
                <a:gd name="T7" fmla="*/ 936 h 21600"/>
                <a:gd name="T8" fmla="*/ 0 60000 65536"/>
                <a:gd name="T9" fmla="*/ 0 60000 65536"/>
                <a:gd name="T10" fmla="*/ 0 60000 65536"/>
                <a:gd name="T11" fmla="*/ 0 60000 65536"/>
                <a:gd name="T12" fmla="*/ 5789 w 21600"/>
                <a:gd name="T13" fmla="*/ 508 h 21600"/>
                <a:gd name="T14" fmla="*/ 15811 w 21600"/>
                <a:gd name="T15" fmla="*/ 21092 h 21600"/>
              </a:gdLst>
              <a:ahLst/>
              <a:cxnLst>
                <a:cxn ang="T8">
                  <a:pos x="T0" y="T1"/>
                </a:cxn>
                <a:cxn ang="T9">
                  <a:pos x="T2" y="T3"/>
                </a:cxn>
                <a:cxn ang="T10">
                  <a:pos x="T4" y="T5"/>
                </a:cxn>
                <a:cxn ang="T11">
                  <a:pos x="T6" y="T7"/>
                </a:cxn>
              </a:cxnLst>
              <a:rect l="T12" t="T13" r="T14" b="T15"/>
              <a:pathLst>
                <a:path w="21600" h="21600">
                  <a:moveTo>
                    <a:pt x="5787" y="0"/>
                  </a:moveTo>
                  <a:lnTo>
                    <a:pt x="15812" y="0"/>
                  </a:lnTo>
                  <a:lnTo>
                    <a:pt x="21600" y="21600"/>
                  </a:lnTo>
                  <a:lnTo>
                    <a:pt x="0" y="21600"/>
                  </a:lnTo>
                  <a:lnTo>
                    <a:pt x="5787" y="0"/>
                  </a:lnTo>
                  <a:close/>
                </a:path>
              </a:pathLst>
            </a:custGeom>
            <a:solidFill>
              <a:srgbClr val="CCCCFF"/>
            </a:solidFill>
            <a:ln w="9525">
              <a:solidFill>
                <a:srgbClr val="000000"/>
              </a:solidFill>
              <a:miter lim="800000"/>
              <a:headEnd/>
              <a:tailEnd/>
            </a:ln>
          </p:spPr>
          <p:txBody>
            <a:bodyPr/>
            <a:lstStyle/>
            <a:p>
              <a:endParaRPr lang="es-ES_tradnl"/>
            </a:p>
          </p:txBody>
        </p:sp>
        <p:sp>
          <p:nvSpPr>
            <p:cNvPr id="7193" name="Pyr3"/>
            <p:cNvSpPr>
              <a:spLocks noEditPoints="1" noChangeArrowheads="1"/>
            </p:cNvSpPr>
            <p:nvPr/>
          </p:nvSpPr>
          <p:spPr bwMode="auto">
            <a:xfrm>
              <a:off x="1795" y="1974"/>
              <a:ext cx="3087" cy="935"/>
            </a:xfrm>
            <a:custGeom>
              <a:avLst/>
              <a:gdLst>
                <a:gd name="T0" fmla="*/ 539 w 21600"/>
                <a:gd name="T1" fmla="*/ 0 h 21600"/>
                <a:gd name="T2" fmla="*/ 2548 w 21600"/>
                <a:gd name="T3" fmla="*/ 0 h 21600"/>
                <a:gd name="T4" fmla="*/ 3087 w 21600"/>
                <a:gd name="T5" fmla="*/ 935 h 21600"/>
                <a:gd name="T6" fmla="*/ 0 w 21600"/>
                <a:gd name="T7" fmla="*/ 935 h 21600"/>
                <a:gd name="T8" fmla="*/ 0 60000 65536"/>
                <a:gd name="T9" fmla="*/ 0 60000 65536"/>
                <a:gd name="T10" fmla="*/ 0 60000 65536"/>
                <a:gd name="T11" fmla="*/ 0 60000 65536"/>
                <a:gd name="T12" fmla="*/ 5290 w 21600"/>
                <a:gd name="T13" fmla="*/ 508 h 21600"/>
                <a:gd name="T14" fmla="*/ 16310 w 21600"/>
                <a:gd name="T15" fmla="*/ 21092 h 21600"/>
              </a:gdLst>
              <a:ahLst/>
              <a:cxnLst>
                <a:cxn ang="T8">
                  <a:pos x="T0" y="T1"/>
                </a:cxn>
                <a:cxn ang="T9">
                  <a:pos x="T2" y="T3"/>
                </a:cxn>
                <a:cxn ang="T10">
                  <a:pos x="T4" y="T5"/>
                </a:cxn>
                <a:cxn ang="T11">
                  <a:pos x="T6" y="T7"/>
                </a:cxn>
              </a:cxnLst>
              <a:rect l="T12" t="T13" r="T14" b="T15"/>
              <a:pathLst>
                <a:path w="21600" h="21600">
                  <a:moveTo>
                    <a:pt x="3768" y="0"/>
                  </a:moveTo>
                  <a:lnTo>
                    <a:pt x="17831" y="0"/>
                  </a:lnTo>
                  <a:lnTo>
                    <a:pt x="21600" y="21600"/>
                  </a:lnTo>
                  <a:lnTo>
                    <a:pt x="0" y="21600"/>
                  </a:lnTo>
                  <a:lnTo>
                    <a:pt x="3768" y="0"/>
                  </a:lnTo>
                  <a:close/>
                </a:path>
              </a:pathLst>
            </a:custGeom>
            <a:solidFill>
              <a:srgbClr val="FFBE7D"/>
            </a:solidFill>
            <a:ln w="9525">
              <a:solidFill>
                <a:srgbClr val="000000"/>
              </a:solidFill>
              <a:miter lim="800000"/>
              <a:headEnd/>
              <a:tailEnd/>
            </a:ln>
          </p:spPr>
          <p:txBody>
            <a:bodyPr/>
            <a:lstStyle/>
            <a:p>
              <a:endParaRPr lang="es-ES_tradnl"/>
            </a:p>
          </p:txBody>
        </p:sp>
        <p:sp>
          <p:nvSpPr>
            <p:cNvPr id="7194" name="Pyr4"/>
            <p:cNvSpPr>
              <a:spLocks noEditPoints="1" noChangeArrowheads="1"/>
            </p:cNvSpPr>
            <p:nvPr/>
          </p:nvSpPr>
          <p:spPr bwMode="auto">
            <a:xfrm>
              <a:off x="1248" y="2904"/>
              <a:ext cx="4176" cy="936"/>
            </a:xfrm>
            <a:custGeom>
              <a:avLst/>
              <a:gdLst>
                <a:gd name="T0" fmla="*/ 540 w 21600"/>
                <a:gd name="T1" fmla="*/ 0 h 21600"/>
                <a:gd name="T2" fmla="*/ 3636 w 21600"/>
                <a:gd name="T3" fmla="*/ 0 h 21600"/>
                <a:gd name="T4" fmla="*/ 4176 w 21600"/>
                <a:gd name="T5" fmla="*/ 936 h 21600"/>
                <a:gd name="T6" fmla="*/ 0 w 21600"/>
                <a:gd name="T7" fmla="*/ 936 h 21600"/>
                <a:gd name="T8" fmla="*/ 0 60000 65536"/>
                <a:gd name="T9" fmla="*/ 0 60000 65536"/>
                <a:gd name="T10" fmla="*/ 0 60000 65536"/>
                <a:gd name="T11" fmla="*/ 0 60000 65536"/>
                <a:gd name="T12" fmla="*/ 3284 w 21600"/>
                <a:gd name="T13" fmla="*/ 508 h 21600"/>
                <a:gd name="T14" fmla="*/ 17312 w 21600"/>
                <a:gd name="T15" fmla="*/ 21092 h 21600"/>
              </a:gdLst>
              <a:ahLst/>
              <a:cxnLst>
                <a:cxn ang="T8">
                  <a:pos x="T0" y="T1"/>
                </a:cxn>
                <a:cxn ang="T9">
                  <a:pos x="T2" y="T3"/>
                </a:cxn>
                <a:cxn ang="T10">
                  <a:pos x="T4" y="T5"/>
                </a:cxn>
                <a:cxn ang="T11">
                  <a:pos x="T6" y="T7"/>
                </a:cxn>
              </a:cxnLst>
              <a:rect l="T12" t="T13" r="T14" b="T15"/>
              <a:pathLst>
                <a:path w="21600" h="21600">
                  <a:moveTo>
                    <a:pt x="2793" y="0"/>
                  </a:moveTo>
                  <a:lnTo>
                    <a:pt x="18806" y="0"/>
                  </a:lnTo>
                  <a:lnTo>
                    <a:pt x="21600" y="21600"/>
                  </a:lnTo>
                  <a:lnTo>
                    <a:pt x="0" y="21600"/>
                  </a:lnTo>
                  <a:lnTo>
                    <a:pt x="2793" y="0"/>
                  </a:lnTo>
                  <a:close/>
                </a:path>
              </a:pathLst>
            </a:custGeom>
            <a:solidFill>
              <a:srgbClr val="FFFFCC"/>
            </a:solidFill>
            <a:ln w="9525">
              <a:solidFill>
                <a:srgbClr val="000000"/>
              </a:solidFill>
              <a:miter lim="800000"/>
              <a:headEnd/>
              <a:tailEnd/>
            </a:ln>
          </p:spPr>
          <p:txBody>
            <a:bodyPr/>
            <a:lstStyle/>
            <a:p>
              <a:endParaRPr lang="es-ES_tradnl"/>
            </a:p>
          </p:txBody>
        </p:sp>
      </p:grpSp>
      <p:sp>
        <p:nvSpPr>
          <p:cNvPr id="7172" name="Text Box 12"/>
          <p:cNvSpPr txBox="1">
            <a:spLocks noChangeArrowheads="1"/>
          </p:cNvSpPr>
          <p:nvPr/>
        </p:nvSpPr>
        <p:spPr bwMode="auto">
          <a:xfrm>
            <a:off x="2700338" y="1341438"/>
            <a:ext cx="1008062" cy="396875"/>
          </a:xfrm>
          <a:prstGeom prst="rect">
            <a:avLst/>
          </a:prstGeom>
          <a:noFill/>
          <a:ln w="9525">
            <a:noFill/>
            <a:miter lim="800000"/>
            <a:headEnd/>
            <a:tailEnd/>
          </a:ln>
        </p:spPr>
        <p:txBody>
          <a:bodyPr>
            <a:spAutoFit/>
          </a:bodyPr>
          <a:lstStyle/>
          <a:p>
            <a:pPr eaLnBrk="1" hangingPunct="1">
              <a:spcBef>
                <a:spcPct val="50000"/>
              </a:spcBef>
            </a:pPr>
            <a:r>
              <a:rPr lang="es-ES" sz="2000" b="1"/>
              <a:t>1864</a:t>
            </a:r>
          </a:p>
        </p:txBody>
      </p:sp>
      <p:sp>
        <p:nvSpPr>
          <p:cNvPr id="7173" name="Text Box 13"/>
          <p:cNvSpPr txBox="1">
            <a:spLocks noChangeArrowheads="1"/>
          </p:cNvSpPr>
          <p:nvPr/>
        </p:nvSpPr>
        <p:spPr bwMode="auto">
          <a:xfrm>
            <a:off x="2700338" y="1989138"/>
            <a:ext cx="1008062" cy="396875"/>
          </a:xfrm>
          <a:prstGeom prst="rect">
            <a:avLst/>
          </a:prstGeom>
          <a:noFill/>
          <a:ln w="9525">
            <a:noFill/>
            <a:miter lim="800000"/>
            <a:headEnd/>
            <a:tailEnd/>
          </a:ln>
        </p:spPr>
        <p:txBody>
          <a:bodyPr>
            <a:spAutoFit/>
          </a:bodyPr>
          <a:lstStyle/>
          <a:p>
            <a:pPr eaLnBrk="1" hangingPunct="1">
              <a:spcBef>
                <a:spcPct val="50000"/>
              </a:spcBef>
            </a:pPr>
            <a:r>
              <a:rPr lang="es-ES" sz="2000" b="1"/>
              <a:t>1877</a:t>
            </a:r>
          </a:p>
        </p:txBody>
      </p:sp>
      <p:sp>
        <p:nvSpPr>
          <p:cNvPr id="7174" name="Text Box 14"/>
          <p:cNvSpPr txBox="1">
            <a:spLocks noChangeArrowheads="1"/>
          </p:cNvSpPr>
          <p:nvPr/>
        </p:nvSpPr>
        <p:spPr bwMode="auto">
          <a:xfrm>
            <a:off x="2700338" y="2565400"/>
            <a:ext cx="1511300" cy="396875"/>
          </a:xfrm>
          <a:prstGeom prst="rect">
            <a:avLst/>
          </a:prstGeom>
          <a:noFill/>
          <a:ln w="9525">
            <a:noFill/>
            <a:miter lim="800000"/>
            <a:headEnd/>
            <a:tailEnd/>
          </a:ln>
        </p:spPr>
        <p:txBody>
          <a:bodyPr>
            <a:spAutoFit/>
          </a:bodyPr>
          <a:lstStyle/>
          <a:p>
            <a:pPr eaLnBrk="1" hangingPunct="1">
              <a:spcBef>
                <a:spcPct val="50000"/>
              </a:spcBef>
            </a:pPr>
            <a:r>
              <a:rPr lang="es-ES" sz="2000" b="1"/>
              <a:t>1878</a:t>
            </a:r>
          </a:p>
        </p:txBody>
      </p:sp>
      <p:sp>
        <p:nvSpPr>
          <p:cNvPr id="7175" name="Text Box 15"/>
          <p:cNvSpPr txBox="1">
            <a:spLocks noChangeArrowheads="1"/>
          </p:cNvSpPr>
          <p:nvPr/>
        </p:nvSpPr>
        <p:spPr bwMode="auto">
          <a:xfrm>
            <a:off x="2700338" y="3213100"/>
            <a:ext cx="1152525" cy="396875"/>
          </a:xfrm>
          <a:prstGeom prst="rect">
            <a:avLst/>
          </a:prstGeom>
          <a:noFill/>
          <a:ln w="9525">
            <a:noFill/>
            <a:miter lim="800000"/>
            <a:headEnd/>
            <a:tailEnd/>
          </a:ln>
        </p:spPr>
        <p:txBody>
          <a:bodyPr>
            <a:spAutoFit/>
          </a:bodyPr>
          <a:lstStyle/>
          <a:p>
            <a:pPr eaLnBrk="1" hangingPunct="1">
              <a:spcBef>
                <a:spcPct val="50000"/>
              </a:spcBef>
            </a:pPr>
            <a:r>
              <a:rPr lang="es-ES" sz="2000" b="1"/>
              <a:t>1986</a:t>
            </a:r>
          </a:p>
        </p:txBody>
      </p:sp>
      <p:sp>
        <p:nvSpPr>
          <p:cNvPr id="7176" name="Text Box 16"/>
          <p:cNvSpPr txBox="1">
            <a:spLocks noChangeArrowheads="1"/>
          </p:cNvSpPr>
          <p:nvPr/>
        </p:nvSpPr>
        <p:spPr bwMode="auto">
          <a:xfrm>
            <a:off x="2700338" y="3789363"/>
            <a:ext cx="1584325" cy="396875"/>
          </a:xfrm>
          <a:prstGeom prst="rect">
            <a:avLst/>
          </a:prstGeom>
          <a:noFill/>
          <a:ln w="9525">
            <a:noFill/>
            <a:miter lim="800000"/>
            <a:headEnd/>
            <a:tailEnd/>
          </a:ln>
        </p:spPr>
        <p:txBody>
          <a:bodyPr>
            <a:spAutoFit/>
          </a:bodyPr>
          <a:lstStyle/>
          <a:p>
            <a:pPr eaLnBrk="1" hangingPunct="1">
              <a:spcBef>
                <a:spcPct val="50000"/>
              </a:spcBef>
            </a:pPr>
            <a:r>
              <a:rPr lang="es-ES" sz="2000" b="1"/>
              <a:t>1995</a:t>
            </a:r>
          </a:p>
        </p:txBody>
      </p:sp>
      <p:sp>
        <p:nvSpPr>
          <p:cNvPr id="7177" name="Text Box 17"/>
          <p:cNvSpPr txBox="1">
            <a:spLocks noChangeArrowheads="1"/>
          </p:cNvSpPr>
          <p:nvPr/>
        </p:nvSpPr>
        <p:spPr bwMode="auto">
          <a:xfrm>
            <a:off x="2700338" y="4941888"/>
            <a:ext cx="1511300" cy="396875"/>
          </a:xfrm>
          <a:prstGeom prst="rect">
            <a:avLst/>
          </a:prstGeom>
          <a:noFill/>
          <a:ln w="9525">
            <a:noFill/>
            <a:miter lim="800000"/>
            <a:headEnd/>
            <a:tailEnd/>
          </a:ln>
        </p:spPr>
        <p:txBody>
          <a:bodyPr>
            <a:spAutoFit/>
          </a:bodyPr>
          <a:lstStyle/>
          <a:p>
            <a:pPr eaLnBrk="1" hangingPunct="1">
              <a:spcBef>
                <a:spcPct val="50000"/>
              </a:spcBef>
            </a:pPr>
            <a:r>
              <a:rPr lang="es-ES" sz="2000" b="1"/>
              <a:t>2007</a:t>
            </a:r>
          </a:p>
        </p:txBody>
      </p:sp>
      <p:sp>
        <p:nvSpPr>
          <p:cNvPr id="7178" name="AutoShape 19"/>
          <p:cNvSpPr>
            <a:spLocks noChangeArrowheads="1"/>
          </p:cNvSpPr>
          <p:nvPr/>
        </p:nvSpPr>
        <p:spPr bwMode="auto">
          <a:xfrm>
            <a:off x="3708400" y="1412875"/>
            <a:ext cx="1368425" cy="144463"/>
          </a:xfrm>
          <a:prstGeom prst="rightArrow">
            <a:avLst>
              <a:gd name="adj1" fmla="val 50000"/>
              <a:gd name="adj2" fmla="val 236812"/>
            </a:avLst>
          </a:prstGeom>
          <a:solidFill>
            <a:schemeClr val="accent1"/>
          </a:solidFill>
          <a:ln w="9525">
            <a:solidFill>
              <a:schemeClr val="tx1"/>
            </a:solidFill>
            <a:miter lim="800000"/>
            <a:headEnd/>
            <a:tailEnd/>
          </a:ln>
        </p:spPr>
        <p:txBody>
          <a:bodyPr wrap="none" anchor="ctr"/>
          <a:lstStyle/>
          <a:p>
            <a:endParaRPr lang="es-ES_tradnl"/>
          </a:p>
        </p:txBody>
      </p:sp>
      <p:sp>
        <p:nvSpPr>
          <p:cNvPr id="7179" name="AutoShape 20"/>
          <p:cNvSpPr>
            <a:spLocks noChangeArrowheads="1"/>
          </p:cNvSpPr>
          <p:nvPr/>
        </p:nvSpPr>
        <p:spPr bwMode="auto">
          <a:xfrm>
            <a:off x="4067175" y="2060575"/>
            <a:ext cx="1079500" cy="144463"/>
          </a:xfrm>
          <a:prstGeom prst="rightArrow">
            <a:avLst>
              <a:gd name="adj1" fmla="val 50000"/>
              <a:gd name="adj2" fmla="val 186813"/>
            </a:avLst>
          </a:prstGeom>
          <a:solidFill>
            <a:schemeClr val="accent1"/>
          </a:solidFill>
          <a:ln w="9525">
            <a:solidFill>
              <a:schemeClr val="tx1"/>
            </a:solidFill>
            <a:miter lim="800000"/>
            <a:headEnd/>
            <a:tailEnd/>
          </a:ln>
        </p:spPr>
        <p:txBody>
          <a:bodyPr wrap="none" anchor="ctr"/>
          <a:lstStyle/>
          <a:p>
            <a:endParaRPr lang="es-ES_tradnl"/>
          </a:p>
        </p:txBody>
      </p:sp>
      <p:sp>
        <p:nvSpPr>
          <p:cNvPr id="7180" name="AutoShape 21"/>
          <p:cNvSpPr>
            <a:spLocks noChangeArrowheads="1"/>
          </p:cNvSpPr>
          <p:nvPr/>
        </p:nvSpPr>
        <p:spPr bwMode="auto">
          <a:xfrm>
            <a:off x="4427538" y="2708275"/>
            <a:ext cx="1079500" cy="144463"/>
          </a:xfrm>
          <a:prstGeom prst="rightArrow">
            <a:avLst>
              <a:gd name="adj1" fmla="val 50000"/>
              <a:gd name="adj2" fmla="val 186813"/>
            </a:avLst>
          </a:prstGeom>
          <a:solidFill>
            <a:schemeClr val="accent1"/>
          </a:solidFill>
          <a:ln w="9525">
            <a:solidFill>
              <a:schemeClr val="tx1"/>
            </a:solidFill>
            <a:miter lim="800000"/>
            <a:headEnd/>
            <a:tailEnd/>
          </a:ln>
        </p:spPr>
        <p:txBody>
          <a:bodyPr wrap="none" anchor="ctr"/>
          <a:lstStyle/>
          <a:p>
            <a:pPr algn="ctr" eaLnBrk="1" hangingPunct="1"/>
            <a:endParaRPr lang="es-ES_tradnl" sz="1800"/>
          </a:p>
        </p:txBody>
      </p:sp>
      <p:sp>
        <p:nvSpPr>
          <p:cNvPr id="7181" name="AutoShape 22"/>
          <p:cNvSpPr>
            <a:spLocks noChangeArrowheads="1"/>
          </p:cNvSpPr>
          <p:nvPr/>
        </p:nvSpPr>
        <p:spPr bwMode="auto">
          <a:xfrm>
            <a:off x="5724525" y="5013325"/>
            <a:ext cx="1079500" cy="144463"/>
          </a:xfrm>
          <a:prstGeom prst="rightArrow">
            <a:avLst>
              <a:gd name="adj1" fmla="val 50000"/>
              <a:gd name="adj2" fmla="val 186813"/>
            </a:avLst>
          </a:prstGeom>
          <a:solidFill>
            <a:schemeClr val="accent1"/>
          </a:solidFill>
          <a:ln w="9525">
            <a:solidFill>
              <a:schemeClr val="tx1"/>
            </a:solidFill>
            <a:miter lim="800000"/>
            <a:headEnd/>
            <a:tailEnd/>
          </a:ln>
        </p:spPr>
        <p:txBody>
          <a:bodyPr wrap="none" anchor="ctr"/>
          <a:lstStyle/>
          <a:p>
            <a:endParaRPr lang="es-ES_tradnl"/>
          </a:p>
        </p:txBody>
      </p:sp>
      <p:sp>
        <p:nvSpPr>
          <p:cNvPr id="7182" name="AutoShape 23"/>
          <p:cNvSpPr>
            <a:spLocks noChangeArrowheads="1"/>
          </p:cNvSpPr>
          <p:nvPr/>
        </p:nvSpPr>
        <p:spPr bwMode="auto">
          <a:xfrm>
            <a:off x="4716463" y="3284538"/>
            <a:ext cx="1079500" cy="144462"/>
          </a:xfrm>
          <a:prstGeom prst="rightArrow">
            <a:avLst>
              <a:gd name="adj1" fmla="val 50000"/>
              <a:gd name="adj2" fmla="val 186814"/>
            </a:avLst>
          </a:prstGeom>
          <a:solidFill>
            <a:schemeClr val="accent1"/>
          </a:solidFill>
          <a:ln w="9525">
            <a:solidFill>
              <a:schemeClr val="tx1"/>
            </a:solidFill>
            <a:miter lim="800000"/>
            <a:headEnd/>
            <a:tailEnd/>
          </a:ln>
        </p:spPr>
        <p:txBody>
          <a:bodyPr wrap="none" anchor="ctr"/>
          <a:lstStyle/>
          <a:p>
            <a:endParaRPr lang="es-ES_tradnl"/>
          </a:p>
        </p:txBody>
      </p:sp>
      <p:sp>
        <p:nvSpPr>
          <p:cNvPr id="7183" name="AutoShape 24"/>
          <p:cNvSpPr>
            <a:spLocks noChangeArrowheads="1"/>
          </p:cNvSpPr>
          <p:nvPr/>
        </p:nvSpPr>
        <p:spPr bwMode="auto">
          <a:xfrm>
            <a:off x="5003800" y="3860800"/>
            <a:ext cx="1079500" cy="144463"/>
          </a:xfrm>
          <a:prstGeom prst="rightArrow">
            <a:avLst>
              <a:gd name="adj1" fmla="val 50000"/>
              <a:gd name="adj2" fmla="val 186813"/>
            </a:avLst>
          </a:prstGeom>
          <a:solidFill>
            <a:schemeClr val="accent1"/>
          </a:solidFill>
          <a:ln w="9525">
            <a:solidFill>
              <a:schemeClr val="tx1"/>
            </a:solidFill>
            <a:miter lim="800000"/>
            <a:headEnd/>
            <a:tailEnd/>
          </a:ln>
        </p:spPr>
        <p:txBody>
          <a:bodyPr wrap="none" anchor="ctr"/>
          <a:lstStyle/>
          <a:p>
            <a:endParaRPr lang="es-ES_tradnl"/>
          </a:p>
        </p:txBody>
      </p:sp>
      <p:sp>
        <p:nvSpPr>
          <p:cNvPr id="7184" name="Text Box 25"/>
          <p:cNvSpPr txBox="1">
            <a:spLocks noChangeArrowheads="1"/>
          </p:cNvSpPr>
          <p:nvPr/>
        </p:nvSpPr>
        <p:spPr bwMode="auto">
          <a:xfrm>
            <a:off x="5219700" y="1125538"/>
            <a:ext cx="3744913" cy="366712"/>
          </a:xfrm>
          <a:prstGeom prst="rect">
            <a:avLst/>
          </a:prstGeom>
          <a:noFill/>
          <a:ln w="9525">
            <a:noFill/>
            <a:miter lim="800000"/>
            <a:headEnd/>
            <a:tailEnd/>
          </a:ln>
        </p:spPr>
        <p:txBody>
          <a:bodyPr>
            <a:spAutoFit/>
          </a:bodyPr>
          <a:lstStyle/>
          <a:p>
            <a:pPr eaLnBrk="1" hangingPunct="1">
              <a:spcBef>
                <a:spcPct val="50000"/>
              </a:spcBef>
            </a:pPr>
            <a:endParaRPr lang="es-ES_tradnl" sz="1800"/>
          </a:p>
        </p:txBody>
      </p:sp>
      <p:sp>
        <p:nvSpPr>
          <p:cNvPr id="7185" name="Text Box 26"/>
          <p:cNvSpPr txBox="1">
            <a:spLocks noChangeArrowheads="1"/>
          </p:cNvSpPr>
          <p:nvPr/>
        </p:nvSpPr>
        <p:spPr bwMode="auto">
          <a:xfrm>
            <a:off x="5219700" y="1196975"/>
            <a:ext cx="3311525" cy="517525"/>
          </a:xfrm>
          <a:prstGeom prst="rect">
            <a:avLst/>
          </a:prstGeom>
          <a:noFill/>
          <a:ln w="9525">
            <a:noFill/>
            <a:miter lim="800000"/>
            <a:headEnd/>
            <a:tailEnd/>
          </a:ln>
        </p:spPr>
        <p:txBody>
          <a:bodyPr>
            <a:spAutoFit/>
          </a:bodyPr>
          <a:lstStyle/>
          <a:p>
            <a:pPr eaLnBrk="1" hangingPunct="1">
              <a:spcBef>
                <a:spcPct val="50000"/>
              </a:spcBef>
            </a:pPr>
            <a:r>
              <a:rPr lang="es-ES" sz="1400">
                <a:solidFill>
                  <a:schemeClr val="bg1"/>
                </a:solidFill>
              </a:rPr>
              <a:t>Fundada por el Cabildo Catedrático de Córdoba como Monte de Piedad</a:t>
            </a:r>
          </a:p>
        </p:txBody>
      </p:sp>
      <p:sp>
        <p:nvSpPr>
          <p:cNvPr id="7186" name="Text Box 27"/>
          <p:cNvSpPr txBox="1">
            <a:spLocks noChangeArrowheads="1"/>
          </p:cNvSpPr>
          <p:nvPr/>
        </p:nvSpPr>
        <p:spPr bwMode="auto">
          <a:xfrm>
            <a:off x="5292725" y="1844675"/>
            <a:ext cx="3455988" cy="517525"/>
          </a:xfrm>
          <a:prstGeom prst="rect">
            <a:avLst/>
          </a:prstGeom>
          <a:noFill/>
          <a:ln w="9525">
            <a:noFill/>
            <a:miter lim="800000"/>
            <a:headEnd/>
            <a:tailEnd/>
          </a:ln>
        </p:spPr>
        <p:txBody>
          <a:bodyPr>
            <a:spAutoFit/>
          </a:bodyPr>
          <a:lstStyle/>
          <a:p>
            <a:pPr eaLnBrk="1" hangingPunct="1">
              <a:spcBef>
                <a:spcPct val="50000"/>
              </a:spcBef>
            </a:pPr>
            <a:r>
              <a:rPr lang="es-ES" sz="1400">
                <a:solidFill>
                  <a:schemeClr val="bg1"/>
                </a:solidFill>
              </a:rPr>
              <a:t>Aprobación de los primeros Estatutos y Reglamentos por Reales Órdenes.</a:t>
            </a:r>
          </a:p>
        </p:txBody>
      </p:sp>
      <p:sp>
        <p:nvSpPr>
          <p:cNvPr id="7187" name="Text Box 29"/>
          <p:cNvSpPr txBox="1">
            <a:spLocks noChangeArrowheads="1"/>
          </p:cNvSpPr>
          <p:nvPr/>
        </p:nvSpPr>
        <p:spPr bwMode="auto">
          <a:xfrm>
            <a:off x="5580063" y="2492375"/>
            <a:ext cx="3313112" cy="517525"/>
          </a:xfrm>
          <a:prstGeom prst="rect">
            <a:avLst/>
          </a:prstGeom>
          <a:noFill/>
          <a:ln w="9525">
            <a:noFill/>
            <a:miter lim="800000"/>
            <a:headEnd/>
            <a:tailEnd/>
          </a:ln>
        </p:spPr>
        <p:txBody>
          <a:bodyPr>
            <a:spAutoFit/>
          </a:bodyPr>
          <a:lstStyle/>
          <a:p>
            <a:pPr eaLnBrk="1" hangingPunct="1">
              <a:spcBef>
                <a:spcPct val="50000"/>
              </a:spcBef>
            </a:pPr>
            <a:r>
              <a:rPr lang="es-ES" sz="1400">
                <a:solidFill>
                  <a:schemeClr val="bg1"/>
                </a:solidFill>
              </a:rPr>
              <a:t>Instituida formalmente por el mismo Cabildo Eclesiástico</a:t>
            </a:r>
          </a:p>
        </p:txBody>
      </p:sp>
      <p:sp>
        <p:nvSpPr>
          <p:cNvPr id="7188" name="Text Box 30"/>
          <p:cNvSpPr txBox="1">
            <a:spLocks noChangeArrowheads="1"/>
          </p:cNvSpPr>
          <p:nvPr/>
        </p:nvSpPr>
        <p:spPr bwMode="auto">
          <a:xfrm>
            <a:off x="5795963" y="3068638"/>
            <a:ext cx="2808287" cy="517525"/>
          </a:xfrm>
          <a:prstGeom prst="rect">
            <a:avLst/>
          </a:prstGeom>
          <a:noFill/>
          <a:ln w="9525">
            <a:noFill/>
            <a:miter lim="800000"/>
            <a:headEnd/>
            <a:tailEnd/>
          </a:ln>
        </p:spPr>
        <p:txBody>
          <a:bodyPr>
            <a:spAutoFit/>
          </a:bodyPr>
          <a:lstStyle/>
          <a:p>
            <a:pPr eaLnBrk="1" hangingPunct="1">
              <a:spcBef>
                <a:spcPct val="50000"/>
              </a:spcBef>
            </a:pPr>
            <a:r>
              <a:rPr lang="es-ES" sz="1400">
                <a:solidFill>
                  <a:schemeClr val="bg1"/>
                </a:solidFill>
              </a:rPr>
              <a:t>Aprobación de los Estatutos vigentes en la actualidad</a:t>
            </a:r>
          </a:p>
        </p:txBody>
      </p:sp>
      <p:sp>
        <p:nvSpPr>
          <p:cNvPr id="7189" name="Text Box 31"/>
          <p:cNvSpPr txBox="1">
            <a:spLocks noChangeArrowheads="1"/>
          </p:cNvSpPr>
          <p:nvPr/>
        </p:nvSpPr>
        <p:spPr bwMode="auto">
          <a:xfrm>
            <a:off x="6084888" y="3573463"/>
            <a:ext cx="2736850" cy="1368425"/>
          </a:xfrm>
          <a:prstGeom prst="rect">
            <a:avLst/>
          </a:prstGeom>
          <a:noFill/>
          <a:ln w="9525">
            <a:noFill/>
            <a:miter lim="800000"/>
            <a:headEnd/>
            <a:tailEnd/>
          </a:ln>
        </p:spPr>
        <p:txBody>
          <a:bodyPr>
            <a:spAutoFit/>
          </a:bodyPr>
          <a:lstStyle/>
          <a:p>
            <a:pPr eaLnBrk="1" hangingPunct="1">
              <a:spcBef>
                <a:spcPct val="50000"/>
              </a:spcBef>
            </a:pPr>
            <a:r>
              <a:rPr lang="es-ES" sz="1400" b="1"/>
              <a:t>Fusión del Monte de Piedad y Caja de Ahorros de Córdoba y de la Caja Provincial de Ahorros de Córdoba. Adopta el nombre comercial de CajaSur.</a:t>
            </a:r>
          </a:p>
        </p:txBody>
      </p:sp>
      <p:sp>
        <p:nvSpPr>
          <p:cNvPr id="7190" name="Text Box 32"/>
          <p:cNvSpPr txBox="1">
            <a:spLocks noChangeArrowheads="1"/>
          </p:cNvSpPr>
          <p:nvPr/>
        </p:nvSpPr>
        <p:spPr bwMode="auto">
          <a:xfrm>
            <a:off x="6877050" y="4868863"/>
            <a:ext cx="2087563" cy="942975"/>
          </a:xfrm>
          <a:prstGeom prst="rect">
            <a:avLst/>
          </a:prstGeom>
          <a:noFill/>
          <a:ln w="9525">
            <a:noFill/>
            <a:miter lim="800000"/>
            <a:headEnd/>
            <a:tailEnd/>
          </a:ln>
        </p:spPr>
        <p:txBody>
          <a:bodyPr>
            <a:spAutoFit/>
          </a:bodyPr>
          <a:lstStyle/>
          <a:p>
            <a:pPr eaLnBrk="1" hangingPunct="1">
              <a:spcBef>
                <a:spcPct val="50000"/>
              </a:spcBef>
            </a:pPr>
            <a:r>
              <a:rPr lang="es-ES" sz="1400">
                <a:solidFill>
                  <a:schemeClr val="bg1"/>
                </a:solidFill>
              </a:rPr>
              <a:t>Cuenta con 3048 empleados y 485 oficinas repartidas en 15 provincias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pic>
        <p:nvPicPr>
          <p:cNvPr id="8195" name="Picture 6" descr="mapitaaaaaaa"/>
          <p:cNvPicPr>
            <a:picLocks noChangeAspect="1" noChangeArrowheads="1"/>
          </p:cNvPicPr>
          <p:nvPr/>
        </p:nvPicPr>
        <p:blipFill>
          <a:blip r:embed="rId5"/>
          <a:srcRect/>
          <a:stretch>
            <a:fillRect/>
          </a:stretch>
        </p:blipFill>
        <p:spPr bwMode="auto">
          <a:xfrm>
            <a:off x="3203575" y="981075"/>
            <a:ext cx="5499100" cy="3702050"/>
          </a:xfrm>
          <a:prstGeom prst="rect">
            <a:avLst/>
          </a:prstGeom>
          <a:noFill/>
          <a:ln w="9525">
            <a:noFill/>
            <a:miter lim="800000"/>
            <a:headEnd/>
            <a:tailEnd/>
          </a:ln>
        </p:spPr>
      </p:pic>
      <p:sp>
        <p:nvSpPr>
          <p:cNvPr id="8196" name="Rectangle 7"/>
          <p:cNvSpPr>
            <a:spLocks noChangeArrowheads="1"/>
          </p:cNvSpPr>
          <p:nvPr/>
        </p:nvSpPr>
        <p:spPr bwMode="auto">
          <a:xfrm>
            <a:off x="468313" y="2133600"/>
            <a:ext cx="358775" cy="358775"/>
          </a:xfrm>
          <a:prstGeom prst="rect">
            <a:avLst/>
          </a:prstGeom>
          <a:solidFill>
            <a:srgbClr val="3333CC"/>
          </a:solidFill>
          <a:ln w="9525">
            <a:solidFill>
              <a:schemeClr val="tx1"/>
            </a:solidFill>
            <a:miter lim="800000"/>
            <a:headEnd/>
            <a:tailEnd/>
          </a:ln>
        </p:spPr>
        <p:txBody>
          <a:bodyPr wrap="none" anchor="ctr"/>
          <a:lstStyle/>
          <a:p>
            <a:endParaRPr lang="es-ES_tradnl"/>
          </a:p>
        </p:txBody>
      </p:sp>
      <p:sp>
        <p:nvSpPr>
          <p:cNvPr id="8197" name="Rectangle 8"/>
          <p:cNvSpPr>
            <a:spLocks noChangeArrowheads="1"/>
          </p:cNvSpPr>
          <p:nvPr/>
        </p:nvSpPr>
        <p:spPr bwMode="auto">
          <a:xfrm>
            <a:off x="468313" y="2852738"/>
            <a:ext cx="358775" cy="358775"/>
          </a:xfrm>
          <a:prstGeom prst="rect">
            <a:avLst/>
          </a:prstGeom>
          <a:solidFill>
            <a:schemeClr val="bg1"/>
          </a:solidFill>
          <a:ln w="9525">
            <a:solidFill>
              <a:schemeClr val="tx1"/>
            </a:solidFill>
            <a:miter lim="800000"/>
            <a:headEnd/>
            <a:tailEnd/>
          </a:ln>
        </p:spPr>
        <p:txBody>
          <a:bodyPr wrap="none" anchor="ctr"/>
          <a:lstStyle/>
          <a:p>
            <a:endParaRPr lang="es-ES_tradnl"/>
          </a:p>
        </p:txBody>
      </p:sp>
      <p:sp>
        <p:nvSpPr>
          <p:cNvPr id="8198" name="Text Box 9"/>
          <p:cNvSpPr txBox="1">
            <a:spLocks noChangeArrowheads="1"/>
          </p:cNvSpPr>
          <p:nvPr/>
        </p:nvSpPr>
        <p:spPr bwMode="auto">
          <a:xfrm>
            <a:off x="971550" y="2133600"/>
            <a:ext cx="2087563" cy="457200"/>
          </a:xfrm>
          <a:prstGeom prst="rect">
            <a:avLst/>
          </a:prstGeom>
          <a:noFill/>
          <a:ln w="9525">
            <a:noFill/>
            <a:miter lim="800000"/>
            <a:headEnd/>
            <a:tailEnd/>
          </a:ln>
        </p:spPr>
        <p:txBody>
          <a:bodyPr>
            <a:spAutoFit/>
          </a:bodyPr>
          <a:lstStyle/>
          <a:p>
            <a:pPr eaLnBrk="1" hangingPunct="1">
              <a:spcBef>
                <a:spcPct val="50000"/>
              </a:spcBef>
            </a:pPr>
            <a:r>
              <a:rPr lang="es-ES" sz="1200">
                <a:solidFill>
                  <a:schemeClr val="bg1"/>
                </a:solidFill>
              </a:rPr>
              <a:t>Provincias que tienen sucursales de Cajasur</a:t>
            </a:r>
          </a:p>
        </p:txBody>
      </p:sp>
      <p:sp>
        <p:nvSpPr>
          <p:cNvPr id="8199" name="Text Box 10"/>
          <p:cNvSpPr txBox="1">
            <a:spLocks noChangeArrowheads="1"/>
          </p:cNvSpPr>
          <p:nvPr/>
        </p:nvSpPr>
        <p:spPr bwMode="auto">
          <a:xfrm>
            <a:off x="971550" y="2852738"/>
            <a:ext cx="2016125" cy="457200"/>
          </a:xfrm>
          <a:prstGeom prst="rect">
            <a:avLst/>
          </a:prstGeom>
          <a:noFill/>
          <a:ln w="9525">
            <a:noFill/>
            <a:miter lim="800000"/>
            <a:headEnd/>
            <a:tailEnd/>
          </a:ln>
        </p:spPr>
        <p:txBody>
          <a:bodyPr>
            <a:spAutoFit/>
          </a:bodyPr>
          <a:lstStyle/>
          <a:p>
            <a:pPr eaLnBrk="1" hangingPunct="1">
              <a:spcBef>
                <a:spcPct val="50000"/>
              </a:spcBef>
            </a:pPr>
            <a:r>
              <a:rPr lang="es-ES" sz="1200">
                <a:solidFill>
                  <a:schemeClr val="bg1"/>
                </a:solidFill>
              </a:rPr>
              <a:t>Provincias que no tienen sucursales de Cajasur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
        <p:nvSpPr>
          <p:cNvPr id="9219" name="WordArt 3"/>
          <p:cNvSpPr>
            <a:spLocks noChangeArrowheads="1" noChangeShapeType="1" noTextEdit="1"/>
          </p:cNvSpPr>
          <p:nvPr/>
        </p:nvSpPr>
        <p:spPr bwMode="auto">
          <a:xfrm>
            <a:off x="611188" y="476250"/>
            <a:ext cx="3097212" cy="1081088"/>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MISIÓN</a:t>
            </a:r>
          </a:p>
        </p:txBody>
      </p:sp>
      <p:sp>
        <p:nvSpPr>
          <p:cNvPr id="9220" name="WordArt 4"/>
          <p:cNvSpPr>
            <a:spLocks noChangeArrowheads="1" noChangeShapeType="1" noTextEdit="1"/>
          </p:cNvSpPr>
          <p:nvPr/>
        </p:nvSpPr>
        <p:spPr bwMode="auto">
          <a:xfrm>
            <a:off x="5003800" y="476250"/>
            <a:ext cx="3529013" cy="1079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VISIÓN</a:t>
            </a:r>
          </a:p>
        </p:txBody>
      </p:sp>
      <p:sp>
        <p:nvSpPr>
          <p:cNvPr id="9221" name="Text Box 5"/>
          <p:cNvSpPr txBox="1">
            <a:spLocks noChangeArrowheads="1"/>
          </p:cNvSpPr>
          <p:nvPr/>
        </p:nvSpPr>
        <p:spPr bwMode="auto">
          <a:xfrm>
            <a:off x="611188" y="1916113"/>
            <a:ext cx="3600450" cy="2838450"/>
          </a:xfrm>
          <a:prstGeom prst="rect">
            <a:avLst/>
          </a:prstGeom>
          <a:noFill/>
          <a:ln w="9525">
            <a:noFill/>
            <a:miter lim="800000"/>
            <a:headEnd/>
            <a:tailEnd/>
          </a:ln>
        </p:spPr>
        <p:txBody>
          <a:bodyPr>
            <a:spAutoFit/>
          </a:bodyPr>
          <a:lstStyle/>
          <a:p>
            <a:pPr eaLnBrk="1" hangingPunct="1">
              <a:spcBef>
                <a:spcPct val="50000"/>
              </a:spcBef>
            </a:pPr>
            <a:r>
              <a:rPr lang="es-ES" sz="1800">
                <a:solidFill>
                  <a:schemeClr val="bg1"/>
                </a:solidFill>
              </a:rPr>
              <a:t>La misión de Cajasur es a través de una fundación, hermandad… etc sin animo de lucro, ayudar  a aquellos que lo necesiten tanto económicamente como socialmente, dando trabajo a aquellos que con dedicación y esfuerzo desean llevar a cabo una labor en una Caja de Ahorros como Cajasur.</a:t>
            </a:r>
          </a:p>
        </p:txBody>
      </p:sp>
      <p:sp>
        <p:nvSpPr>
          <p:cNvPr id="9222" name="Text Box 6"/>
          <p:cNvSpPr txBox="1">
            <a:spLocks noChangeArrowheads="1"/>
          </p:cNvSpPr>
          <p:nvPr/>
        </p:nvSpPr>
        <p:spPr bwMode="auto">
          <a:xfrm>
            <a:off x="5076825" y="1844675"/>
            <a:ext cx="3455988" cy="3937000"/>
          </a:xfrm>
          <a:prstGeom prst="rect">
            <a:avLst/>
          </a:prstGeom>
          <a:noFill/>
          <a:ln w="9525">
            <a:noFill/>
            <a:miter lim="800000"/>
            <a:headEnd/>
            <a:tailEnd/>
          </a:ln>
        </p:spPr>
        <p:txBody>
          <a:bodyPr>
            <a:spAutoFit/>
          </a:bodyPr>
          <a:lstStyle/>
          <a:p>
            <a:pPr eaLnBrk="1" hangingPunct="1">
              <a:spcBef>
                <a:spcPct val="50000"/>
              </a:spcBef>
            </a:pPr>
            <a:r>
              <a:rPr lang="es-ES" sz="1800">
                <a:solidFill>
                  <a:schemeClr val="bg1"/>
                </a:solidFill>
              </a:rPr>
              <a:t>La visión de Cajasur es abrir más oficinas en toda España y lograr sobrevivir a la situación económica que nos acontece saliendo airosos sin necesidad de cerrar oficinas ni dejando sin empleo a sus trabajadores. Da becas a estudiantes, ayuda a personas con discapacidad o en riesgo de exclusión social o subvencionando la conservación del patrimonio histórico-artístico y el medio ambiente.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4"/>
          <p:cNvSpPr>
            <a:spLocks noChangeArrowheads="1"/>
          </p:cNvSpPr>
          <p:nvPr/>
        </p:nvSpPr>
        <p:spPr bwMode="auto">
          <a:xfrm>
            <a:off x="900113" y="981075"/>
            <a:ext cx="3743325" cy="1008063"/>
          </a:xfrm>
          <a:prstGeom prst="flowChartAlternateProcess">
            <a:avLst/>
          </a:prstGeom>
          <a:solidFill>
            <a:srgbClr val="FF9933"/>
          </a:solidFill>
          <a:ln w="9525">
            <a:solidFill>
              <a:schemeClr val="tx1"/>
            </a:solidFill>
            <a:miter lim="800000"/>
            <a:headEnd/>
            <a:tailEnd/>
          </a:ln>
        </p:spPr>
        <p:txBody>
          <a:bodyPr wrap="none" anchor="ctr"/>
          <a:lstStyle/>
          <a:p>
            <a:pPr algn="ctr" eaLnBrk="1" hangingPunct="1"/>
            <a:r>
              <a:rPr lang="es-ES" sz="2400" b="1"/>
              <a:t>ELEMENTOS</a:t>
            </a:r>
          </a:p>
          <a:p>
            <a:pPr algn="ctr" eaLnBrk="1" hangingPunct="1"/>
            <a:r>
              <a:rPr lang="es-ES" sz="2400" b="1"/>
              <a:t>ESTRUCTURALES</a:t>
            </a:r>
          </a:p>
        </p:txBody>
      </p:sp>
      <p:sp>
        <p:nvSpPr>
          <p:cNvPr id="10243" name="Text Box 5"/>
          <p:cNvSpPr txBox="1">
            <a:spLocks noChangeArrowheads="1"/>
          </p:cNvSpPr>
          <p:nvPr/>
        </p:nvSpPr>
        <p:spPr bwMode="auto">
          <a:xfrm>
            <a:off x="971550" y="2565400"/>
            <a:ext cx="5832475" cy="366713"/>
          </a:xfrm>
          <a:prstGeom prst="rect">
            <a:avLst/>
          </a:prstGeom>
          <a:noFill/>
          <a:ln w="9525">
            <a:noFill/>
            <a:miter lim="800000"/>
            <a:headEnd/>
            <a:tailEnd/>
          </a:ln>
        </p:spPr>
        <p:txBody>
          <a:bodyPr>
            <a:spAutoFit/>
          </a:bodyPr>
          <a:lstStyle/>
          <a:p>
            <a:pPr>
              <a:spcBef>
                <a:spcPct val="50000"/>
              </a:spcBef>
            </a:pPr>
            <a:r>
              <a:rPr lang="es-ES" sz="1800"/>
              <a:t>- </a:t>
            </a:r>
            <a:r>
              <a:rPr lang="es-ES" sz="1800" b="1"/>
              <a:t>ANÁLISIS DE VARIOS PUESTOS DE TRABAJO</a:t>
            </a:r>
          </a:p>
        </p:txBody>
      </p:sp>
      <p:sp>
        <p:nvSpPr>
          <p:cNvPr id="10244" name="Text Box 6"/>
          <p:cNvSpPr txBox="1">
            <a:spLocks noChangeArrowheads="1"/>
          </p:cNvSpPr>
          <p:nvPr/>
        </p:nvSpPr>
        <p:spPr bwMode="auto">
          <a:xfrm>
            <a:off x="971550" y="4149725"/>
            <a:ext cx="5832475" cy="641350"/>
          </a:xfrm>
          <a:prstGeom prst="rect">
            <a:avLst/>
          </a:prstGeom>
          <a:noFill/>
          <a:ln w="9525">
            <a:noFill/>
            <a:miter lim="800000"/>
            <a:headEnd/>
            <a:tailEnd/>
          </a:ln>
        </p:spPr>
        <p:txBody>
          <a:bodyPr>
            <a:spAutoFit/>
          </a:bodyPr>
          <a:lstStyle/>
          <a:p>
            <a:pPr>
              <a:spcBef>
                <a:spcPct val="50000"/>
              </a:spcBef>
            </a:pPr>
            <a:r>
              <a:rPr lang="es-ES" sz="1800" b="1"/>
              <a:t>- ANÁLISIS DE LA CULTURA Y LOS VALORES DE LA ORGANIZACIÓN</a:t>
            </a:r>
          </a:p>
        </p:txBody>
      </p:sp>
      <p:sp>
        <p:nvSpPr>
          <p:cNvPr id="10245" name="Text Box 7"/>
          <p:cNvSpPr txBox="1">
            <a:spLocks noChangeArrowheads="1"/>
          </p:cNvSpPr>
          <p:nvPr/>
        </p:nvSpPr>
        <p:spPr bwMode="auto">
          <a:xfrm>
            <a:off x="971550" y="2997200"/>
            <a:ext cx="5832475" cy="641350"/>
          </a:xfrm>
          <a:prstGeom prst="rect">
            <a:avLst/>
          </a:prstGeom>
          <a:noFill/>
          <a:ln w="9525">
            <a:noFill/>
            <a:miter lim="800000"/>
            <a:headEnd/>
            <a:tailEnd/>
          </a:ln>
        </p:spPr>
        <p:txBody>
          <a:bodyPr>
            <a:spAutoFit/>
          </a:bodyPr>
          <a:lstStyle/>
          <a:p>
            <a:pPr>
              <a:spcBef>
                <a:spcPct val="50000"/>
              </a:spcBef>
            </a:pPr>
            <a:r>
              <a:rPr lang="es-ES" sz="1800" b="1"/>
              <a:t>- ANÁLISIS DELA ESTRUCTURA FORMAL DE LA ORGANIZACIÓN: ORGANIGRAMA</a:t>
            </a:r>
          </a:p>
        </p:txBody>
      </p:sp>
      <p:sp>
        <p:nvSpPr>
          <p:cNvPr id="10246" name="Text Box 8"/>
          <p:cNvSpPr txBox="1">
            <a:spLocks noChangeArrowheads="1"/>
          </p:cNvSpPr>
          <p:nvPr/>
        </p:nvSpPr>
        <p:spPr bwMode="auto">
          <a:xfrm>
            <a:off x="971550" y="3716338"/>
            <a:ext cx="5832475" cy="366712"/>
          </a:xfrm>
          <a:prstGeom prst="rect">
            <a:avLst/>
          </a:prstGeom>
          <a:noFill/>
          <a:ln w="9525">
            <a:noFill/>
            <a:miter lim="800000"/>
            <a:headEnd/>
            <a:tailEnd/>
          </a:ln>
        </p:spPr>
        <p:txBody>
          <a:bodyPr>
            <a:spAutoFit/>
          </a:bodyPr>
          <a:lstStyle/>
          <a:p>
            <a:pPr>
              <a:spcBef>
                <a:spcPct val="50000"/>
              </a:spcBef>
            </a:pPr>
            <a:r>
              <a:rPr lang="es-ES" sz="1800" b="1"/>
              <a:t>- ANÁLISIS DE PROCESOS</a:t>
            </a:r>
          </a:p>
        </p:txBody>
      </p:sp>
      <p:sp>
        <p:nvSpPr>
          <p:cNvPr id="10247" name="Text Box 9"/>
          <p:cNvSpPr txBox="1">
            <a:spLocks noChangeArrowheads="1"/>
          </p:cNvSpPr>
          <p:nvPr/>
        </p:nvSpPr>
        <p:spPr bwMode="auto">
          <a:xfrm>
            <a:off x="971550" y="4868863"/>
            <a:ext cx="5832475" cy="366712"/>
          </a:xfrm>
          <a:prstGeom prst="rect">
            <a:avLst/>
          </a:prstGeom>
          <a:noFill/>
          <a:ln w="9525">
            <a:noFill/>
            <a:miter lim="800000"/>
            <a:headEnd/>
            <a:tailEnd/>
          </a:ln>
        </p:spPr>
        <p:txBody>
          <a:bodyPr>
            <a:spAutoFit/>
          </a:bodyPr>
          <a:lstStyle/>
          <a:p>
            <a:pPr>
              <a:spcBef>
                <a:spcPct val="50000"/>
              </a:spcBef>
            </a:pPr>
            <a:r>
              <a:rPr lang="es-ES" sz="1800" b="1"/>
              <a:t>- OUTSOURCING</a:t>
            </a:r>
          </a:p>
        </p:txBody>
      </p:sp>
      <p:pic>
        <p:nvPicPr>
          <p:cNvPr id="10248" name="Picture 10"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116013" y="1557338"/>
            <a:ext cx="6192837" cy="4492625"/>
          </a:xfrm>
          <a:prstGeom prst="rect">
            <a:avLst/>
          </a:prstGeom>
          <a:noFill/>
          <a:ln w="9525">
            <a:noFill/>
            <a:miter lim="800000"/>
            <a:headEnd/>
            <a:tailEnd/>
          </a:ln>
        </p:spPr>
        <p:txBody>
          <a:bodyPr>
            <a:spAutoFit/>
          </a:bodyPr>
          <a:lstStyle/>
          <a:p>
            <a:pPr eaLnBrk="1" hangingPunct="1">
              <a:spcBef>
                <a:spcPct val="50000"/>
              </a:spcBef>
            </a:pPr>
            <a:r>
              <a:rPr lang="es-ES" sz="1800" b="1"/>
              <a:t>Puesto 1:</a:t>
            </a:r>
          </a:p>
          <a:p>
            <a:pPr eaLnBrk="1" hangingPunct="1">
              <a:spcBef>
                <a:spcPct val="50000"/>
              </a:spcBef>
            </a:pPr>
            <a:r>
              <a:rPr lang="es-ES" sz="1800" b="1"/>
              <a:t>-¿Cuál es el título de su cargo en la organización?</a:t>
            </a:r>
          </a:p>
          <a:p>
            <a:pPr eaLnBrk="1" hangingPunct="1">
              <a:spcBef>
                <a:spcPct val="50000"/>
              </a:spcBef>
            </a:pPr>
            <a:r>
              <a:rPr lang="es-ES" sz="1800"/>
              <a:t>  Jefa de Gestión Comercial y Productividad</a:t>
            </a:r>
          </a:p>
          <a:p>
            <a:pPr eaLnBrk="1" hangingPunct="1">
              <a:spcBef>
                <a:spcPct val="50000"/>
              </a:spcBef>
            </a:pPr>
            <a:r>
              <a:rPr lang="es-ES" sz="1800" b="1"/>
              <a:t>-¿Cuál es su misión principal en la organización?</a:t>
            </a:r>
          </a:p>
          <a:p>
            <a:pPr eaLnBrk="1" hangingPunct="1">
              <a:spcBef>
                <a:spcPct val="50000"/>
              </a:spcBef>
            </a:pPr>
            <a:r>
              <a:rPr lang="es-ES" sz="1800"/>
              <a:t> Regular y controlar la productividad en la empresa para que resulte eficiente.</a:t>
            </a:r>
          </a:p>
          <a:p>
            <a:pPr eaLnBrk="1" hangingPunct="1">
              <a:spcBef>
                <a:spcPct val="50000"/>
              </a:spcBef>
            </a:pPr>
            <a:r>
              <a:rPr lang="es-ES" sz="1800" b="1"/>
              <a:t>-¿Tiene autoridad sobre alguna persona?</a:t>
            </a:r>
          </a:p>
          <a:p>
            <a:pPr eaLnBrk="1" hangingPunct="1">
              <a:spcBef>
                <a:spcPct val="50000"/>
              </a:spcBef>
            </a:pPr>
            <a:r>
              <a:rPr lang="es-ES" sz="1800"/>
              <a:t> Sobre el área de información comercial y el área de planificación comercial, y las personas que las integran </a:t>
            </a:r>
          </a:p>
          <a:p>
            <a:pPr eaLnBrk="1" hangingPunct="1">
              <a:spcBef>
                <a:spcPct val="50000"/>
              </a:spcBef>
            </a:pPr>
            <a:r>
              <a:rPr lang="es-ES" sz="1800" b="1"/>
              <a:t>-¿A qué personas tendría que obedecer?</a:t>
            </a:r>
          </a:p>
          <a:p>
            <a:pPr eaLnBrk="1" hangingPunct="1">
              <a:spcBef>
                <a:spcPct val="50000"/>
              </a:spcBef>
            </a:pPr>
            <a:r>
              <a:rPr lang="es-ES" sz="1800"/>
              <a:t> Al director del área de Planificación Comercial y Marketing e indirectamente al Director General</a:t>
            </a:r>
          </a:p>
        </p:txBody>
      </p:sp>
      <p:sp>
        <p:nvSpPr>
          <p:cNvPr id="11267" name="WordArt 3"/>
          <p:cNvSpPr>
            <a:spLocks noChangeArrowheads="1" noChangeShapeType="1" noTextEdit="1"/>
          </p:cNvSpPr>
          <p:nvPr/>
        </p:nvSpPr>
        <p:spPr bwMode="auto">
          <a:xfrm>
            <a:off x="900113" y="476250"/>
            <a:ext cx="6911975" cy="742950"/>
          </a:xfrm>
          <a:prstGeom prst="rect">
            <a:avLst/>
          </a:prstGeom>
        </p:spPr>
        <p:txBody>
          <a:bodyPr wrap="none" fromWordArt="1">
            <a:prstTxWarp prst="textPlain">
              <a:avLst>
                <a:gd name="adj" fmla="val 50000"/>
              </a:avLst>
            </a:prstTxWarp>
          </a:bodyPr>
          <a:lstStyle/>
          <a:p>
            <a:pPr algn="ctr"/>
            <a:r>
              <a:rPr lang="es-ES" sz="24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ANÁLISIS DE VARIOS PUESTOS DE TRABAJO</a:t>
            </a:r>
          </a:p>
        </p:txBody>
      </p:sp>
      <p:pic>
        <p:nvPicPr>
          <p:cNvPr id="11268" name="Picture 4" descr="Ver imagen en tamaño completo">
            <a:hlinkClick r:id="rId3"/>
          </p:cNvPr>
          <p:cNvPicPr>
            <a:picLocks noChangeAspect="1" noChangeArrowheads="1"/>
          </p:cNvPicPr>
          <p:nvPr/>
        </p:nvPicPr>
        <p:blipFill>
          <a:blip r:embed="rId4"/>
          <a:srcRect/>
          <a:stretch>
            <a:fillRect/>
          </a:stretch>
        </p:blipFill>
        <p:spPr bwMode="auto">
          <a:xfrm>
            <a:off x="6156325" y="5876925"/>
            <a:ext cx="2784475" cy="76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orde">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 sz="16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 sz="16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828</TotalTime>
  <Words>3251</Words>
  <Application>Microsoft Office PowerPoint</Application>
  <PresentationFormat>Presentación en pantalla (4:3)</PresentationFormat>
  <Paragraphs>450</Paragraphs>
  <Slides>42</Slides>
  <Notes>40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42</vt:i4>
      </vt:variant>
    </vt:vector>
  </HeadingPairs>
  <TitlesOfParts>
    <vt:vector size="48" baseType="lpstr">
      <vt:lpstr>Arial</vt:lpstr>
      <vt:lpstr>Garamond</vt:lpstr>
      <vt:lpstr>Wingdings</vt:lpstr>
      <vt:lpstr>Calibri</vt:lpstr>
      <vt:lpstr>Chiller</vt:lpstr>
      <vt:lpstr>Borde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vector>
  </TitlesOfParts>
  <Company>Particular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Lena Salas</dc:creator>
  <cp:lastModifiedBy>Daniel</cp:lastModifiedBy>
  <cp:revision>34</cp:revision>
  <dcterms:created xsi:type="dcterms:W3CDTF">2009-05-03T10:50:49Z</dcterms:created>
  <dcterms:modified xsi:type="dcterms:W3CDTF">2009-05-31T18:27:33Z</dcterms:modified>
</cp:coreProperties>
</file>